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19"/>
  </p:notesMasterIdLst>
  <p:sldIdLst>
    <p:sldId id="256" r:id="rId2"/>
    <p:sldId id="269" r:id="rId3"/>
    <p:sldId id="289" r:id="rId4"/>
    <p:sldId id="279" r:id="rId5"/>
    <p:sldId id="267" r:id="rId6"/>
    <p:sldId id="280" r:id="rId7"/>
    <p:sldId id="260" r:id="rId8"/>
    <p:sldId id="290" r:id="rId9"/>
    <p:sldId id="287" r:id="rId10"/>
    <p:sldId id="288" r:id="rId11"/>
    <p:sldId id="286" r:id="rId12"/>
    <p:sldId id="281" r:id="rId13"/>
    <p:sldId id="284" r:id="rId14"/>
    <p:sldId id="285" r:id="rId15"/>
    <p:sldId id="283" r:id="rId16"/>
    <p:sldId id="282"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3F77B-A82C-A360-696C-DBE4683EF6C8}" name="Schenk, Anneliese" initials="SA" userId="S::schenk.67@buckeyemail.osu.edu::d28741a8-274b-4c91-a36e-c0d44105999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BCF2A-99A7-0B59-B5CB-26BD35D4D6BE}" v="545" dt="2024-07-12T21:22:42.793"/>
    <p1510:client id="{86C7445F-0BE9-27C8-8CF1-155A95748DC5}" v="69" dt="2024-07-12T21:43:46.858"/>
    <p1510:client id="{DA00AFE7-7577-09F9-ABA9-FEB96709C42A}" v="6" dt="2024-07-13T13:29:34.397"/>
    <p1510:client id="{E0DEA398-7FEB-6D87-EBE3-85AC2F75AC08}" v="39" dt="2024-07-12T21:02:42.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66713"/>
  </p:normalViewPr>
  <p:slideViewPr>
    <p:cSldViewPr snapToGrid="0">
      <p:cViewPr varScale="1">
        <p:scale>
          <a:sx n="81" d="100"/>
          <a:sy n="81" d="100"/>
        </p:scale>
        <p:origin x="1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5E3C0-0334-5B4C-99DB-AB4EFDC53692}" type="datetimeFigureOut">
              <a:rPr lang="en-US" smtClean="0"/>
              <a:t>7/17/24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C98E-EB2D-E847-BECB-88064CBCE730}" type="slidenum">
              <a:rPr lang="en-US" smtClean="0"/>
              <a:t>‹#›</a:t>
            </a:fld>
            <a:endParaRPr lang="en-US"/>
          </a:p>
        </p:txBody>
      </p:sp>
    </p:spTree>
    <p:extLst>
      <p:ext uri="{BB962C8B-B14F-4D97-AF65-F5344CB8AC3E}">
        <p14:creationId xmlns:p14="http://schemas.microsoft.com/office/powerpoint/2010/main" val="39475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4C98E-EB2D-E847-BECB-88064CBCE730}" type="slidenum">
              <a:rPr lang="en-US" smtClean="0"/>
              <a:t>1</a:t>
            </a:fld>
            <a:endParaRPr lang="en-US"/>
          </a:p>
        </p:txBody>
      </p:sp>
    </p:spTree>
    <p:extLst>
      <p:ext uri="{BB962C8B-B14F-4D97-AF65-F5344CB8AC3E}">
        <p14:creationId xmlns:p14="http://schemas.microsoft.com/office/powerpoint/2010/main" val="23262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for sex vs gender </a:t>
            </a:r>
          </a:p>
          <a:p>
            <a:r>
              <a:rPr lang="en-US" dirty="0"/>
              <a:t>and which states require </a:t>
            </a:r>
            <a:r>
              <a:rPr lang="en-US" dirty="0" err="1"/>
              <a:t>resporting</a:t>
            </a:r>
            <a:r>
              <a:rPr lang="en-US" dirty="0"/>
              <a:t> by the FBI </a:t>
            </a:r>
          </a:p>
        </p:txBody>
      </p:sp>
      <p:sp>
        <p:nvSpPr>
          <p:cNvPr id="4" name="Slide Number Placeholder 3"/>
          <p:cNvSpPr>
            <a:spLocks noGrp="1"/>
          </p:cNvSpPr>
          <p:nvPr>
            <p:ph type="sldNum" sz="quarter" idx="5"/>
          </p:nvPr>
        </p:nvSpPr>
        <p:spPr/>
        <p:txBody>
          <a:bodyPr/>
          <a:lstStyle/>
          <a:p>
            <a:fld id="{0F04C98E-EB2D-E847-BECB-88064CBCE730}" type="slidenum">
              <a:rPr lang="en-US" smtClean="0"/>
              <a:t>10</a:t>
            </a:fld>
            <a:endParaRPr lang="en-US"/>
          </a:p>
        </p:txBody>
      </p:sp>
    </p:spTree>
    <p:extLst>
      <p:ext uri="{BB962C8B-B14F-4D97-AF65-F5344CB8AC3E}">
        <p14:creationId xmlns:p14="http://schemas.microsoft.com/office/powerpoint/2010/main" val="81264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Elements of the Plot: Male and female </a:t>
            </a:r>
            <a:r>
              <a:rPr lang="en-US" dirty="0" err="1"/>
              <a:t>disagregated</a:t>
            </a:r>
            <a:r>
              <a:rPr lang="en-US" dirty="0"/>
              <a:t> </a:t>
            </a:r>
          </a:p>
          <a:p>
            <a:pPr marL="285750" indent="-285750">
              <a:buFont typeface="Arial"/>
              <a:buChar char="•"/>
            </a:pPr>
            <a:r>
              <a:rPr lang="en-US" b="1" dirty="0"/>
              <a:t>X-Axis (Coefficient Values)</a:t>
            </a:r>
            <a:r>
              <a:rPr lang="en-US" dirty="0"/>
              <a:t>:</a:t>
            </a:r>
            <a:endParaRPr lang="en-US" dirty="0">
              <a:cs typeface="Calibri"/>
            </a:endParaRPr>
          </a:p>
          <a:p>
            <a:pPr marL="285750" lvl="1" indent="-285750">
              <a:buFont typeface="Arial"/>
              <a:buChar char="•"/>
            </a:pPr>
            <a:r>
              <a:rPr lang="en-US" dirty="0"/>
              <a:t>The horizontal axis represents the coefficient values, ranging approximately from -0.04 to 0.06.</a:t>
            </a:r>
            <a:endParaRPr lang="en-US" dirty="0">
              <a:cs typeface="Calibri"/>
            </a:endParaRPr>
          </a:p>
          <a:p>
            <a:pPr marL="285750" lvl="1" indent="-285750">
              <a:buFont typeface="Arial"/>
              <a:buChar char="•"/>
            </a:pPr>
            <a:r>
              <a:rPr lang="en-US" dirty="0"/>
              <a:t>The red vertical line at zero indicates the point of no effect.</a:t>
            </a:r>
            <a:endParaRPr lang="en-US" dirty="0">
              <a:cs typeface="Calibri"/>
            </a:endParaRPr>
          </a:p>
          <a:p>
            <a:pPr marL="285750" indent="-285750">
              <a:buFont typeface="Arial"/>
              <a:buChar char="•"/>
            </a:pPr>
            <a:r>
              <a:rPr lang="en-US" b="1" dirty="0"/>
              <a:t>Y-Axis (Flood Types)</a:t>
            </a:r>
            <a:r>
              <a:rPr lang="en-US" dirty="0"/>
              <a:t>:</a:t>
            </a:r>
            <a:endParaRPr lang="en-US" dirty="0">
              <a:cs typeface="Calibri"/>
            </a:endParaRPr>
          </a:p>
          <a:p>
            <a:pPr marL="285750" lvl="1" indent="-285750">
              <a:buFont typeface="Arial"/>
              <a:buChar char="•"/>
            </a:pPr>
            <a:r>
              <a:rPr lang="en-US" dirty="0"/>
              <a:t>The vertical axis lists the two types of flood events: "Flash Floods" and "Floods".</a:t>
            </a:r>
            <a:endParaRPr lang="en-US" dirty="0">
              <a:cs typeface="Calibri"/>
            </a:endParaRPr>
          </a:p>
          <a:p>
            <a:pPr marL="285750" indent="-285750">
              <a:buFont typeface="Arial"/>
              <a:buChar char="•"/>
            </a:pPr>
            <a:r>
              <a:rPr lang="en-US" b="1" dirty="0"/>
              <a:t>Data Points and Error Bars</a:t>
            </a:r>
            <a:r>
              <a:rPr lang="en-US" dirty="0"/>
              <a:t>:</a:t>
            </a:r>
            <a:endParaRPr lang="en-US" dirty="0">
              <a:cs typeface="Calibri"/>
            </a:endParaRPr>
          </a:p>
          <a:p>
            <a:pPr marL="285750" lvl="1" indent="-285750">
              <a:buFont typeface="Arial"/>
              <a:buChar char="•"/>
            </a:pPr>
            <a:r>
              <a:rPr lang="en-US" dirty="0"/>
              <a:t>The plot includes separate points for female and male coefficients, represented by dots.</a:t>
            </a:r>
            <a:endParaRPr lang="en-US" dirty="0">
              <a:cs typeface="Calibri"/>
            </a:endParaRPr>
          </a:p>
          <a:p>
            <a:pPr marL="285750" lvl="1" indent="-285750">
              <a:buFont typeface="Arial"/>
              <a:buChar char="•"/>
            </a:pPr>
            <a:r>
              <a:rPr lang="en-US" dirty="0"/>
              <a:t>Error bars around the points indicate the confidence intervals of the coefficients, illustrating the uncertainty or variability around these estimates.</a:t>
            </a:r>
            <a:endParaRPr lang="en-US" dirty="0">
              <a:cs typeface="Calibri"/>
            </a:endParaRPr>
          </a:p>
          <a:p>
            <a:pPr marL="285750" indent="-285750">
              <a:buFont typeface="Arial"/>
              <a:buChar char="•"/>
            </a:pPr>
            <a:endParaRPr lang="en-US" b="1" dirty="0"/>
          </a:p>
          <a:p>
            <a:pPr marL="285750" indent="-285750">
              <a:buFont typeface="Arial"/>
              <a:buChar char="•"/>
            </a:pPr>
            <a:r>
              <a:rPr lang="en-US" b="1" dirty="0"/>
              <a:t>Coefficient Interpretation</a:t>
            </a:r>
            <a:r>
              <a:rPr lang="en-US" dirty="0"/>
              <a:t>:</a:t>
            </a:r>
            <a:endParaRPr lang="en-US" dirty="0">
              <a:cs typeface="Calibri"/>
            </a:endParaRPr>
          </a:p>
          <a:p>
            <a:pPr marL="285750" lvl="1" indent="-285750">
              <a:buFont typeface="Arial"/>
              <a:buChar char="•"/>
            </a:pPr>
            <a:r>
              <a:rPr lang="en-US" b="1" dirty="0"/>
              <a:t>Flash Floods</a:t>
            </a:r>
            <a:r>
              <a:rPr lang="en-US" dirty="0"/>
              <a:t>:</a:t>
            </a:r>
            <a:endParaRPr lang="en-US" dirty="0">
              <a:cs typeface="Calibri"/>
            </a:endParaRPr>
          </a:p>
          <a:p>
            <a:pPr marL="285750" lvl="2" indent="-285750">
              <a:buFont typeface="Arial"/>
              <a:buChar char="•"/>
            </a:pPr>
            <a:r>
              <a:rPr lang="en-US" dirty="0"/>
              <a:t>For females, the coefficient is positive, suggesting that flash floods have a higher association with missing women.</a:t>
            </a:r>
          </a:p>
          <a:p>
            <a:pPr marL="285750" lvl="2" indent="-285750">
              <a:buFont typeface="Arial"/>
              <a:buChar char="•"/>
            </a:pPr>
            <a:r>
              <a:rPr lang="en-US" dirty="0"/>
              <a:t>For males, the coefficient is also positive and slightly lower than for females, indicating a similar but slightly weaker association.</a:t>
            </a:r>
            <a:endParaRPr lang="en-US" dirty="0">
              <a:cs typeface="Calibri"/>
            </a:endParaRPr>
          </a:p>
          <a:p>
            <a:pPr marL="285750" lvl="1" indent="-285750">
              <a:buFont typeface="Arial"/>
              <a:buChar char="•"/>
            </a:pPr>
            <a:endParaRPr lang="en-US" b="1" dirty="0"/>
          </a:p>
          <a:p>
            <a:pPr marL="285750" lvl="1" indent="-285750">
              <a:buFont typeface="Arial"/>
              <a:buChar char="•"/>
            </a:pPr>
            <a:r>
              <a:rPr lang="en-US" b="1" dirty="0"/>
              <a:t>Floods</a:t>
            </a:r>
            <a:r>
              <a:rPr lang="en-US" dirty="0"/>
              <a:t>:</a:t>
            </a:r>
            <a:endParaRPr lang="en-US" dirty="0">
              <a:cs typeface="Calibri"/>
            </a:endParaRPr>
          </a:p>
          <a:p>
            <a:pPr marL="285750" lvl="2" indent="-285750">
              <a:buFont typeface="Arial"/>
              <a:buChar char="•"/>
            </a:pPr>
            <a:r>
              <a:rPr lang="en-US" dirty="0"/>
              <a:t>The coefficients for both females and males are close to zero, with wider confidence intervals. This suggests that the association between floods (not flash floods) and missing individuals is weaker and less certain for both genders.</a:t>
            </a:r>
          </a:p>
          <a:p>
            <a:pPr lvl="2"/>
            <a:r>
              <a:rPr lang="en-US" dirty="0"/>
              <a:t>Interpretation:</a:t>
            </a:r>
            <a:endParaRPr lang="en-US" dirty="0">
              <a:cs typeface="Calibri"/>
            </a:endParaRPr>
          </a:p>
          <a:p>
            <a:pPr marL="285750" indent="-285750">
              <a:buFont typeface="Arial"/>
              <a:buChar char="•"/>
            </a:pPr>
            <a:endParaRPr lang="en-US" b="1" dirty="0"/>
          </a:p>
          <a:p>
            <a:pPr marL="285750" indent="-285750">
              <a:buFont typeface="Arial"/>
              <a:buChar char="•"/>
            </a:pPr>
            <a:r>
              <a:rPr lang="en-US" b="1" dirty="0"/>
              <a:t>Gender Differences</a:t>
            </a:r>
            <a:r>
              <a:rPr lang="en-US" dirty="0"/>
              <a:t>: The plot indicates that both men and women are affected by flash floods, with men possibly having a slightly stronger association. However, for general floods, the effect is less pronounced and more uncertain.</a:t>
            </a:r>
            <a:endParaRPr lang="en-US" dirty="0">
              <a:cs typeface="Calibri"/>
            </a:endParaRPr>
          </a:p>
          <a:p>
            <a:pPr marL="285750" indent="-285750">
              <a:buFont typeface="Arial"/>
              <a:buChar char="•"/>
            </a:pPr>
            <a:endParaRPr lang="en-US" b="1" dirty="0"/>
          </a:p>
          <a:p>
            <a:pPr marL="285750" indent="-285750">
              <a:buFont typeface="Arial"/>
              <a:buChar char="•"/>
            </a:pPr>
            <a:r>
              <a:rPr lang="en-US" b="1" dirty="0"/>
              <a:t>Confidence Intervals</a:t>
            </a:r>
            <a:r>
              <a:rPr lang="en-US" dirty="0"/>
              <a:t>: The wider error bars for floods compared to flash floods imply greater uncertainty in the estimates for floods, possibly due to lower incidence rates or greater variability in the data.</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F04C98E-EB2D-E847-BECB-88064CBCE730}" type="slidenum">
              <a:rPr lang="en-US" smtClean="0"/>
              <a:t>11</a:t>
            </a:fld>
            <a:endParaRPr lang="en-US"/>
          </a:p>
        </p:txBody>
      </p:sp>
    </p:spTree>
    <p:extLst>
      <p:ext uri="{BB962C8B-B14F-4D97-AF65-F5344CB8AC3E}">
        <p14:creationId xmlns:p14="http://schemas.microsoft.com/office/powerpoint/2010/main" val="352283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All missing persons by race</a:t>
            </a:r>
          </a:p>
          <a:p>
            <a:pPr marL="285750" indent="-285750">
              <a:buFont typeface="Arial"/>
              <a:buChar char="•"/>
            </a:pPr>
            <a:endParaRPr lang="en-US" b="1" dirty="0"/>
          </a:p>
          <a:p>
            <a:pPr marL="285750" indent="-285750">
              <a:buFont typeface="Arial"/>
              <a:buChar char="•"/>
            </a:pPr>
            <a:r>
              <a:rPr lang="en-US" b="1" dirty="0"/>
              <a:t>Flash Floods</a:t>
            </a:r>
            <a:r>
              <a:rPr lang="en-US" dirty="0"/>
              <a:t>:</a:t>
            </a:r>
          </a:p>
          <a:p>
            <a:pPr marL="285750" lvl="1" indent="-285750">
              <a:buFont typeface="Arial"/>
              <a:buChar char="•"/>
            </a:pPr>
            <a:r>
              <a:rPr lang="en-US" b="1" dirty="0"/>
              <a:t>White</a:t>
            </a:r>
            <a:r>
              <a:rPr lang="en-US" dirty="0"/>
              <a:t>: The coefficient is positive, suggesting a significant association between flash floods and an increased number of missing White people</a:t>
            </a:r>
            <a:endParaRPr lang="en-US" dirty="0">
              <a:cs typeface="Calibri"/>
            </a:endParaRPr>
          </a:p>
          <a:p>
            <a:pPr marL="285750" lvl="1" indent="-285750">
              <a:buFont typeface="Arial"/>
              <a:buChar char="•"/>
            </a:pPr>
            <a:r>
              <a:rPr lang="en-US" b="1" dirty="0"/>
              <a:t>Indigenous</a:t>
            </a:r>
            <a:r>
              <a:rPr lang="en-US" dirty="0"/>
              <a:t>: The coefficient is positive and slightly higher than for White individuals, with wider confidence intervals.</a:t>
            </a:r>
          </a:p>
          <a:p>
            <a:pPr marL="285750" lvl="1" indent="-285750">
              <a:buFont typeface="Arial"/>
              <a:buChar char="•"/>
            </a:pPr>
            <a:r>
              <a:rPr lang="en-US" b="1" dirty="0"/>
              <a:t>Black</a:t>
            </a:r>
            <a:r>
              <a:rPr lang="en-US" dirty="0"/>
              <a:t>: The coefficient is positive with the confidence interval crossing zero, suggesting a positive but uncertain association between flash floods and missing Black people</a:t>
            </a:r>
            <a:endParaRPr lang="en-US" dirty="0">
              <a:cs typeface="Calibri"/>
            </a:endParaRPr>
          </a:p>
          <a:p>
            <a:pPr marL="285750" lvl="1" indent="-285750">
              <a:buFont typeface="Arial"/>
              <a:buChar char="•"/>
            </a:pPr>
            <a:r>
              <a:rPr lang="en-US" b="1" dirty="0"/>
              <a:t>Asian</a:t>
            </a:r>
            <a:r>
              <a:rPr lang="en-US" dirty="0"/>
              <a:t>: The coefficient is positive but closer to zero, indicating a minor positive association.</a:t>
            </a:r>
          </a:p>
          <a:p>
            <a:pPr marL="285750" lvl="1" indent="-285750">
              <a:buFont typeface="Arial"/>
              <a:buChar char="•"/>
            </a:pPr>
            <a:r>
              <a:rPr lang="en-US" b="1" dirty="0"/>
              <a:t>Latinx</a:t>
            </a:r>
            <a:r>
              <a:rPr lang="en-US" dirty="0"/>
              <a:t>: The coefficient is positive with the confidence interval crossing zero, indicating a minor and uncertain association.</a:t>
            </a:r>
            <a:endParaRPr lang="en-US" b="0" dirty="0">
              <a:cs typeface="Calibri"/>
            </a:endParaRPr>
          </a:p>
          <a:p>
            <a:pPr marL="285750" lvl="1" indent="-285750">
              <a:buFont typeface="Arial"/>
              <a:buChar char="•"/>
            </a:pPr>
            <a:endParaRPr lang="en-US" b="0" dirty="0">
              <a:cs typeface="Calibri"/>
            </a:endParaRPr>
          </a:p>
          <a:p>
            <a:pPr marL="285750" lvl="1" indent="-285750">
              <a:buFont typeface="Arial"/>
              <a:buChar char="•"/>
            </a:pPr>
            <a:r>
              <a:rPr lang="en-US" b="1" dirty="0"/>
              <a:t>Floods</a:t>
            </a:r>
            <a:r>
              <a:rPr lang="en-US" dirty="0"/>
              <a:t>:</a:t>
            </a:r>
          </a:p>
          <a:p>
            <a:pPr marL="285750" indent="-285750">
              <a:buFont typeface="Arial"/>
              <a:buChar char="•"/>
            </a:pPr>
            <a:r>
              <a:rPr lang="en-US" dirty="0"/>
              <a:t>All confidence intervals cross zero, indicating a non-significant association for floods. </a:t>
            </a:r>
          </a:p>
        </p:txBody>
      </p:sp>
      <p:sp>
        <p:nvSpPr>
          <p:cNvPr id="4" name="Slide Number Placeholder 3"/>
          <p:cNvSpPr>
            <a:spLocks noGrp="1"/>
          </p:cNvSpPr>
          <p:nvPr>
            <p:ph type="sldNum" sz="quarter" idx="5"/>
          </p:nvPr>
        </p:nvSpPr>
        <p:spPr/>
        <p:txBody>
          <a:bodyPr/>
          <a:lstStyle/>
          <a:p>
            <a:fld id="{0F04C98E-EB2D-E847-BECB-88064CBCE730}" type="slidenum">
              <a:rPr lang="en-US" smtClean="0"/>
              <a:t>12</a:t>
            </a:fld>
            <a:endParaRPr lang="en-US"/>
          </a:p>
        </p:txBody>
      </p:sp>
    </p:spTree>
    <p:extLst>
      <p:ext uri="{BB962C8B-B14F-4D97-AF65-F5344CB8AC3E}">
        <p14:creationId xmlns:p14="http://schemas.microsoft.com/office/powerpoint/2010/main" val="354084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Men by race</a:t>
            </a:r>
          </a:p>
          <a:p>
            <a:pPr marL="285750" indent="-285750">
              <a:buFont typeface="Arial"/>
              <a:buChar char="•"/>
            </a:pPr>
            <a:endParaRPr lang="en-US" b="1" dirty="0"/>
          </a:p>
          <a:p>
            <a:pPr marL="285750" indent="-285750">
              <a:buFont typeface="Arial"/>
              <a:buChar char="•"/>
            </a:pPr>
            <a:r>
              <a:rPr lang="en-US" b="1" dirty="0"/>
              <a:t>Flash Floods</a:t>
            </a:r>
            <a:r>
              <a:rPr lang="en-US" dirty="0"/>
              <a:t>:</a:t>
            </a:r>
            <a:endParaRPr lang="en-US" dirty="0">
              <a:ea typeface="Calibri"/>
              <a:cs typeface="Calibri"/>
            </a:endParaRPr>
          </a:p>
          <a:p>
            <a:pPr marL="285750" lvl="1" indent="-285750">
              <a:buFont typeface="Arial"/>
              <a:buChar char="•"/>
            </a:pPr>
            <a:r>
              <a:rPr lang="en-US" b="1" dirty="0"/>
              <a:t>White</a:t>
            </a:r>
            <a:r>
              <a:rPr lang="en-US" dirty="0"/>
              <a:t>: The coefficient is slightly positive but close to zero, indicating little to no significant association between flash floods and missing White men.</a:t>
            </a:r>
            <a:endParaRPr lang="en-US" dirty="0">
              <a:ea typeface="Calibri"/>
              <a:cs typeface="Calibri"/>
            </a:endParaRPr>
          </a:p>
          <a:p>
            <a:pPr marL="285750" lvl="1" indent="-285750">
              <a:buFont typeface="Arial"/>
              <a:buChar char="•"/>
            </a:pPr>
            <a:r>
              <a:rPr lang="en-US" b="1" dirty="0"/>
              <a:t>Indigenous</a:t>
            </a:r>
            <a:r>
              <a:rPr lang="en-US" dirty="0"/>
              <a:t>: The coefficient is slightly negative with a relatively wide confidence interval and crosses zero.</a:t>
            </a:r>
            <a:endParaRPr lang="en-US" dirty="0">
              <a:cs typeface="Calibri"/>
            </a:endParaRPr>
          </a:p>
          <a:p>
            <a:pPr marL="285750" lvl="1" indent="-285750">
              <a:buFont typeface="Arial"/>
              <a:buChar char="•"/>
            </a:pPr>
            <a:r>
              <a:rPr lang="en-US" b="1" dirty="0"/>
              <a:t>Black</a:t>
            </a:r>
            <a:r>
              <a:rPr lang="en-US" dirty="0"/>
              <a:t>: The coefficient is positive, suggesting a significant association between flash floods and an increased number of missing Black men.</a:t>
            </a:r>
            <a:endParaRPr lang="en-US" dirty="0">
              <a:ea typeface="Calibri"/>
              <a:cs typeface="Calibri"/>
            </a:endParaRPr>
          </a:p>
          <a:p>
            <a:pPr marL="285750" lvl="1" indent="-285750">
              <a:buFont typeface="Arial"/>
              <a:buChar char="•"/>
            </a:pPr>
            <a:r>
              <a:rPr lang="en-US" b="1" dirty="0"/>
              <a:t>Asian</a:t>
            </a:r>
            <a:r>
              <a:rPr lang="en-US" dirty="0"/>
              <a:t>: The coefficient is positive with the confidence interval crossing zero, indicating a minor and uncertain association.</a:t>
            </a:r>
            <a:endParaRPr lang="en-US" dirty="0">
              <a:cs typeface="Calibri"/>
            </a:endParaRPr>
          </a:p>
          <a:p>
            <a:pPr marL="285750" lvl="1" indent="-285750">
              <a:buFont typeface="Arial"/>
              <a:buChar char="•"/>
            </a:pPr>
            <a:r>
              <a:rPr lang="en-US" b="1" dirty="0"/>
              <a:t>Latinx</a:t>
            </a:r>
            <a:r>
              <a:rPr lang="en-US" dirty="0"/>
              <a:t>: The coefficient is positive with the confidence interval crossing zero, indicating a minor and uncertain association.</a:t>
            </a:r>
            <a:endParaRPr lang="en-US" dirty="0">
              <a:cs typeface="Calibri"/>
            </a:endParaRPr>
          </a:p>
          <a:p>
            <a:pPr marL="285750" indent="-285750">
              <a:buFont typeface="Arial"/>
              <a:buChar char="•"/>
            </a:pPr>
            <a:endParaRPr lang="en-US" b="1" dirty="0"/>
          </a:p>
          <a:p>
            <a:pPr marL="285750" indent="-285750">
              <a:buFont typeface="Arial"/>
              <a:buChar char="•"/>
            </a:pPr>
            <a:r>
              <a:rPr lang="en-US" b="1" dirty="0"/>
              <a:t>Floods</a:t>
            </a:r>
            <a:r>
              <a:rPr lang="en-US" dirty="0"/>
              <a:t>:</a:t>
            </a:r>
          </a:p>
          <a:p>
            <a:pPr marL="171450" indent="-171450">
              <a:buFont typeface="Arial"/>
              <a:buChar char="•"/>
            </a:pPr>
            <a:r>
              <a:rPr lang="en-US" dirty="0"/>
              <a:t>All confidence intervals cross zero, indicating a non-significant association for floods.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F04C98E-EB2D-E847-BECB-88064CBCE730}" type="slidenum">
              <a:rPr lang="en-US" smtClean="0"/>
              <a:t>13</a:t>
            </a:fld>
            <a:endParaRPr lang="en-US"/>
          </a:p>
        </p:txBody>
      </p:sp>
    </p:spTree>
    <p:extLst>
      <p:ext uri="{BB962C8B-B14F-4D97-AF65-F5344CB8AC3E}">
        <p14:creationId xmlns:p14="http://schemas.microsoft.com/office/powerpoint/2010/main" val="59510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Women by Race</a:t>
            </a:r>
          </a:p>
          <a:p>
            <a:pPr marL="285750" indent="-285750">
              <a:buFont typeface="Arial"/>
              <a:buChar char="•"/>
            </a:pPr>
            <a:endParaRPr lang="en-US" b="1" dirty="0"/>
          </a:p>
          <a:p>
            <a:pPr marL="285750" indent="-285750">
              <a:buFont typeface="Arial"/>
              <a:buChar char="•"/>
            </a:pPr>
            <a:r>
              <a:rPr lang="en-US" b="1" dirty="0"/>
              <a:t>Flash Floods</a:t>
            </a:r>
            <a:r>
              <a:rPr lang="en-US" dirty="0"/>
              <a:t>:</a:t>
            </a:r>
          </a:p>
          <a:p>
            <a:pPr marL="285750" lvl="1" indent="-285750">
              <a:buFont typeface="Arial"/>
              <a:buChar char="•"/>
            </a:pPr>
            <a:r>
              <a:rPr lang="en-US" b="1" dirty="0"/>
              <a:t>White</a:t>
            </a:r>
            <a:r>
              <a:rPr lang="en-US" dirty="0"/>
              <a:t>: The coefficient is positive and relatively small, indicating a positive association between flash floods and missing White women.</a:t>
            </a:r>
            <a:endParaRPr lang="en-US" dirty="0">
              <a:cs typeface="Calibri"/>
            </a:endParaRPr>
          </a:p>
          <a:p>
            <a:pPr marL="285750" lvl="1" indent="-285750">
              <a:buFont typeface="Arial"/>
              <a:buChar char="•"/>
            </a:pPr>
            <a:r>
              <a:rPr lang="en-US" b="1" dirty="0"/>
              <a:t>Indigenous</a:t>
            </a:r>
            <a:r>
              <a:rPr lang="en-US" dirty="0"/>
              <a:t>: The coefficient is positive and slightly higher than for White women, with wider confidence intervals.</a:t>
            </a:r>
            <a:endParaRPr lang="en-US" dirty="0">
              <a:cs typeface="Calibri"/>
            </a:endParaRPr>
          </a:p>
          <a:p>
            <a:pPr marL="285750" lvl="1" indent="-285750">
              <a:buFont typeface="Arial"/>
              <a:buChar char="•"/>
            </a:pPr>
            <a:r>
              <a:rPr lang="en-US" b="1" dirty="0"/>
              <a:t>Black</a:t>
            </a:r>
            <a:r>
              <a:rPr lang="en-US" dirty="0"/>
              <a:t>: The coefficient is positive with the confidence interval crossing zero, suggesting a positive but uncertain association between flash floods and missing Black women.</a:t>
            </a:r>
            <a:endParaRPr lang="en-US" dirty="0">
              <a:cs typeface="Calibri"/>
            </a:endParaRPr>
          </a:p>
          <a:p>
            <a:pPr marL="285750" lvl="1" indent="-285750">
              <a:buFont typeface="Arial"/>
              <a:buChar char="•"/>
            </a:pPr>
            <a:r>
              <a:rPr lang="en-US" b="1" dirty="0"/>
              <a:t>Asian</a:t>
            </a:r>
            <a:r>
              <a:rPr lang="en-US" dirty="0"/>
              <a:t>: The coefficient is positive but with a wider confidence interval, indicating some uncertainty.</a:t>
            </a:r>
            <a:endParaRPr lang="en-US" dirty="0">
              <a:cs typeface="Calibri"/>
            </a:endParaRPr>
          </a:p>
          <a:p>
            <a:pPr marL="285750" lvl="1" indent="-285750">
              <a:buFont typeface="Arial"/>
              <a:buChar char="•"/>
            </a:pPr>
            <a:r>
              <a:rPr lang="en-US" b="1" dirty="0"/>
              <a:t>Latinx</a:t>
            </a:r>
            <a:r>
              <a:rPr lang="en-US" dirty="0"/>
              <a:t>: The coefficient is slightly positive with a wide confidence interval, indicating uncertainty in the association.</a:t>
            </a:r>
            <a:endParaRPr lang="en-US" b="0" dirty="0">
              <a:cs typeface="Calibri"/>
            </a:endParaRPr>
          </a:p>
          <a:p>
            <a:pPr marL="285750" lvl="1" indent="-285750">
              <a:buFont typeface="Arial"/>
              <a:buChar char="•"/>
            </a:pPr>
            <a:endParaRPr lang="en-US" b="0" dirty="0">
              <a:cs typeface="Calibri"/>
            </a:endParaRPr>
          </a:p>
          <a:p>
            <a:pPr marL="285750" lvl="1" indent="-285750">
              <a:buFont typeface="Arial"/>
              <a:buChar char="•"/>
            </a:pPr>
            <a:r>
              <a:rPr lang="en-US" b="0" dirty="0">
                <a:cs typeface="Calibri"/>
              </a:rPr>
              <a:t>F</a:t>
            </a:r>
            <a:r>
              <a:rPr lang="en-US" b="1" dirty="0"/>
              <a:t>loods</a:t>
            </a:r>
            <a:r>
              <a:rPr lang="en-US" dirty="0"/>
              <a:t>:</a:t>
            </a:r>
            <a:endParaRPr lang="en-US" dirty="0">
              <a:cs typeface="Calibri"/>
            </a:endParaRPr>
          </a:p>
          <a:p>
            <a:r>
              <a:rPr lang="en-US" dirty="0">
                <a:cs typeface="Calibri"/>
              </a:rPr>
              <a:t>All confidence intervals cross zero, indicating a non-significant association for floods. </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F04C98E-EB2D-E847-BECB-88064CBCE730}" type="slidenum">
              <a:rPr lang="en-US" smtClean="0"/>
              <a:t>14</a:t>
            </a:fld>
            <a:endParaRPr lang="en-US"/>
          </a:p>
        </p:txBody>
      </p:sp>
    </p:spTree>
    <p:extLst>
      <p:ext uri="{BB962C8B-B14F-4D97-AF65-F5344CB8AC3E}">
        <p14:creationId xmlns:p14="http://schemas.microsoft.com/office/powerpoint/2010/main" val="304115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dirty="0"/>
              <a:t>Read slide </a:t>
            </a:r>
          </a:p>
        </p:txBody>
      </p:sp>
      <p:sp>
        <p:nvSpPr>
          <p:cNvPr id="4" name="Slide Number Placeholder 3"/>
          <p:cNvSpPr>
            <a:spLocks noGrp="1"/>
          </p:cNvSpPr>
          <p:nvPr>
            <p:ph type="sldNum" sz="quarter" idx="5"/>
          </p:nvPr>
        </p:nvSpPr>
        <p:spPr/>
        <p:txBody>
          <a:bodyPr/>
          <a:lstStyle/>
          <a:p>
            <a:fld id="{0F04C98E-EB2D-E847-BECB-88064CBCE730}" type="slidenum">
              <a:rPr lang="en-US" smtClean="0"/>
              <a:t>15</a:t>
            </a:fld>
            <a:endParaRPr lang="en-US"/>
          </a:p>
        </p:txBody>
      </p:sp>
    </p:spTree>
    <p:extLst>
      <p:ext uri="{BB962C8B-B14F-4D97-AF65-F5344CB8AC3E}">
        <p14:creationId xmlns:p14="http://schemas.microsoft.com/office/powerpoint/2010/main" val="357885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Future Directions</a:t>
            </a:r>
          </a:p>
          <a:p>
            <a:pPr marL="285750" indent="-285750">
              <a:buFont typeface="Arial"/>
              <a:buChar char="•"/>
            </a:pPr>
            <a:r>
              <a:rPr lang="en-US" b="1" dirty="0"/>
              <a:t>Include More Key Predictors, Controls, and Context Variables:</a:t>
            </a:r>
            <a:endParaRPr lang="en-US" dirty="0"/>
          </a:p>
          <a:p>
            <a:pPr marL="285750" lvl="1" indent="-285750">
              <a:buFont typeface="Arial"/>
              <a:buChar char="•"/>
            </a:pPr>
            <a:r>
              <a:rPr lang="en-US" b="1" dirty="0"/>
              <a:t>Expand Predictors:</a:t>
            </a:r>
            <a:r>
              <a:rPr lang="en-US" dirty="0"/>
              <a:t> Identify and include additional variables that may influence the likelihood of missing persons during floods, such as socioeconomic status, housing quality, and access to emergency services.</a:t>
            </a:r>
          </a:p>
          <a:p>
            <a:pPr marL="285750" lvl="1" indent="-285750">
              <a:buFont typeface="Arial"/>
              <a:buChar char="•"/>
            </a:pPr>
            <a:r>
              <a:rPr lang="en-US" b="1" dirty="0"/>
              <a:t>Contextual Variables:</a:t>
            </a:r>
            <a:r>
              <a:rPr lang="en-US" dirty="0"/>
              <a:t> Incorporate contextual factors like local climate conditions, flood severity, and historical flood data to better understand the broader environmental context.</a:t>
            </a:r>
          </a:p>
          <a:p>
            <a:pPr marL="285750" lvl="1" indent="-285750">
              <a:buFont typeface="Arial"/>
              <a:buChar char="•"/>
            </a:pPr>
            <a:r>
              <a:rPr lang="en-US" b="1" dirty="0"/>
              <a:t>Control Variables:</a:t>
            </a:r>
            <a:r>
              <a:rPr lang="en-US" dirty="0"/>
              <a:t> Include control variables to account for potential confounders, such as age, health status, and employment type.</a:t>
            </a:r>
          </a:p>
          <a:p>
            <a:pPr marL="285750" indent="-285750">
              <a:buFont typeface="Arial"/>
              <a:buChar char="•"/>
            </a:pPr>
            <a:endParaRPr lang="en-US" b="1" dirty="0"/>
          </a:p>
          <a:p>
            <a:pPr marL="285750" indent="-285750">
              <a:buFont typeface="Arial"/>
              <a:buChar char="•"/>
            </a:pPr>
            <a:r>
              <a:rPr lang="en-US" b="1" dirty="0"/>
              <a:t>Control for Spatial Autocorrelation:</a:t>
            </a:r>
            <a:endParaRPr lang="en-US" dirty="0"/>
          </a:p>
          <a:p>
            <a:pPr marL="285750" lvl="1" indent="-285750">
              <a:buFont typeface="Arial"/>
              <a:buChar char="•"/>
            </a:pPr>
            <a:r>
              <a:rPr lang="en-US" b="1" dirty="0"/>
              <a:t>Spatial Dependence:</a:t>
            </a:r>
            <a:r>
              <a:rPr lang="en-US" dirty="0"/>
              <a:t> Ensure that the model accounts for spatial autocorrelation, which occurs when observations in close geographical proximity are more likely to be similar.</a:t>
            </a:r>
          </a:p>
          <a:p>
            <a:pPr marL="285750" lvl="1" indent="-285750">
              <a:buFont typeface="Arial"/>
              <a:buChar char="•"/>
            </a:pPr>
            <a:r>
              <a:rPr lang="en-US" b="1" dirty="0"/>
              <a:t>Techniques:</a:t>
            </a:r>
            <a:r>
              <a:rPr lang="en-US" dirty="0"/>
              <a:t> Utilize spatial econometric techniques such as spatial lag models or spatial error models to properly control for spatial dependence and ensure robust estimates.</a:t>
            </a:r>
          </a:p>
          <a:p>
            <a:pPr marL="285750" lvl="1" indent="-285750">
              <a:buFont typeface="Arial"/>
              <a:buChar char="•"/>
            </a:pPr>
            <a:r>
              <a:rPr lang="en-US" b="1" dirty="0"/>
              <a:t>Software Tools:</a:t>
            </a:r>
            <a:r>
              <a:rPr lang="en-US" dirty="0"/>
              <a:t> Employ GIS (Geographic Information System) software or spatial statistics packages in statistical software (e.g., R, Stata) to address spatial autocorrelation.</a:t>
            </a:r>
          </a:p>
          <a:p>
            <a:pPr marL="285750" indent="-285750">
              <a:buFont typeface="Arial"/>
              <a:buChar char="•"/>
            </a:pPr>
            <a:r>
              <a:rPr lang="en-US" b="1" dirty="0"/>
              <a:t>Center Key Predictors:</a:t>
            </a:r>
            <a:endParaRPr lang="en-US" dirty="0"/>
          </a:p>
          <a:p>
            <a:pPr marL="285750" lvl="1" indent="-285750">
              <a:buFont typeface="Arial"/>
              <a:buChar char="•"/>
            </a:pPr>
            <a:r>
              <a:rPr lang="en-US" b="1" dirty="0"/>
              <a:t>Normalization:</a:t>
            </a:r>
            <a:r>
              <a:rPr lang="en-US" dirty="0"/>
              <a:t> Center the key predictors by subtracting the mean value of each predictor from its individual values. This normalization helps in interpreting the effects of predictors and reduces multicollinearity.</a:t>
            </a:r>
          </a:p>
          <a:p>
            <a:pPr marL="285750" lvl="1" indent="-285750">
              <a:buFont typeface="Arial"/>
              <a:buChar char="•"/>
            </a:pPr>
            <a:r>
              <a:rPr lang="en-US" b="1" dirty="0"/>
              <a:t>Interpretability:</a:t>
            </a:r>
            <a:r>
              <a:rPr lang="en-US" dirty="0"/>
              <a:t> Centering allows for more straightforward interpretation of interaction terms and main effects in the model.</a:t>
            </a:r>
          </a:p>
          <a:p>
            <a:pPr marL="285750" indent="-285750">
              <a:buFont typeface="Arial"/>
              <a:buChar char="•"/>
            </a:pPr>
            <a:endParaRPr lang="en-US" b="1" dirty="0"/>
          </a:p>
          <a:p>
            <a:pPr marL="285750" indent="-285750">
              <a:buFont typeface="Arial"/>
              <a:buChar char="•"/>
            </a:pPr>
            <a:r>
              <a:rPr lang="en-US" b="1" dirty="0"/>
              <a:t>Add Population Exposure to the Models</a:t>
            </a:r>
          </a:p>
          <a:p>
            <a:pPr marL="285750" indent="-285750">
              <a:buFont typeface="Arial"/>
              <a:buChar char="•"/>
            </a:pPr>
            <a:endParaRPr lang="en-US" b="1" dirty="0"/>
          </a:p>
          <a:p>
            <a:pPr marL="285750" indent="-285750">
              <a:buFont typeface="Arial"/>
              <a:buChar char="•"/>
            </a:pPr>
            <a:endParaRPr lang="en-US" b="1" dirty="0"/>
          </a:p>
          <a:p>
            <a:pPr marL="285750" indent="-285750">
              <a:buFont typeface="Arial"/>
              <a:buChar char="•"/>
            </a:pPr>
            <a:endParaRPr lang="en-US" b="1" dirty="0"/>
          </a:p>
          <a:p>
            <a:pPr marL="285750" indent="-285750">
              <a:buFont typeface="Arial"/>
              <a:buChar char="•"/>
            </a:pPr>
            <a:endParaRPr lang="en-US" b="1" dirty="0"/>
          </a:p>
          <a:p>
            <a:pPr marL="285750" indent="-285750">
              <a:buFont typeface="Arial"/>
              <a:buChar char="•"/>
            </a:pPr>
            <a:endParaRPr lang="en-US" b="1" dirty="0"/>
          </a:p>
          <a:p>
            <a:pPr marL="285750" indent="-285750">
              <a:buFont typeface="Arial"/>
              <a:buChar char="•"/>
            </a:pPr>
            <a:r>
              <a:rPr lang="en-US" b="1" dirty="0"/>
              <a:t>These are the exposure models </a:t>
            </a:r>
            <a:endParaRPr lang="en-US" dirty="0"/>
          </a:p>
          <a:p>
            <a:pPr marL="285750" lvl="1" indent="-285750">
              <a:buFont typeface="Arial"/>
              <a:buChar char="•"/>
            </a:pPr>
            <a:r>
              <a:rPr lang="en-US" b="1" dirty="0"/>
              <a:t>Exposure Metrics:</a:t>
            </a:r>
            <a:r>
              <a:rPr lang="en-US" dirty="0"/>
              <a:t> Incorporate measures of population exposure to floods, such as population density, number of people living in flood-prone areas, and the proportion of vulnerable populations.</a:t>
            </a:r>
          </a:p>
          <a:p>
            <a:pPr marL="285750" lvl="1" indent="-285750">
              <a:buFont typeface="Arial"/>
              <a:buChar char="•"/>
            </a:pPr>
            <a:r>
              <a:rPr lang="en-US" b="1" dirty="0"/>
              <a:t>Impact Assessment:</a:t>
            </a:r>
            <a:r>
              <a:rPr lang="en-US" dirty="0"/>
              <a:t> By including population exposure, the model can better assess the risk and impact of floods on different population groups.</a:t>
            </a:r>
          </a:p>
          <a:p>
            <a:pPr marL="285750" lvl="1" indent="-285750">
              <a:buFont typeface="Arial"/>
              <a:buChar char="•"/>
            </a:pPr>
            <a:r>
              <a:rPr lang="en-US" b="1" dirty="0"/>
              <a:t>Data Sources:</a:t>
            </a:r>
            <a:r>
              <a:rPr lang="en-US" dirty="0"/>
              <a:t> Utilize census data, demographic surveys, and other reliable sources to accurately quantify population exposure.</a:t>
            </a:r>
          </a:p>
          <a:p>
            <a:endParaRPr lang="en-US" dirty="0">
              <a:cs typeface="Calibri"/>
            </a:endParaRPr>
          </a:p>
        </p:txBody>
      </p:sp>
      <p:sp>
        <p:nvSpPr>
          <p:cNvPr id="4" name="Slide Number Placeholder 3"/>
          <p:cNvSpPr>
            <a:spLocks noGrp="1"/>
          </p:cNvSpPr>
          <p:nvPr>
            <p:ph type="sldNum" sz="quarter" idx="5"/>
          </p:nvPr>
        </p:nvSpPr>
        <p:spPr/>
        <p:txBody>
          <a:bodyPr/>
          <a:lstStyle/>
          <a:p>
            <a:fld id="{0F04C98E-EB2D-E847-BECB-88064CBCE730}" type="slidenum">
              <a:rPr lang="en-US" smtClean="0"/>
              <a:t>16</a:t>
            </a:fld>
            <a:endParaRPr lang="en-US"/>
          </a:p>
        </p:txBody>
      </p:sp>
    </p:spTree>
    <p:extLst>
      <p:ext uri="{BB962C8B-B14F-4D97-AF65-F5344CB8AC3E}">
        <p14:creationId xmlns:p14="http://schemas.microsoft.com/office/powerpoint/2010/main" val="159241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4C98E-EB2D-E847-BECB-88064CBCE730}" type="slidenum">
              <a:rPr lang="en-US" smtClean="0"/>
              <a:t>17</a:t>
            </a:fld>
            <a:endParaRPr lang="en-US"/>
          </a:p>
        </p:txBody>
      </p:sp>
    </p:spTree>
    <p:extLst>
      <p:ext uri="{BB962C8B-B14F-4D97-AF65-F5344CB8AC3E}">
        <p14:creationId xmlns:p14="http://schemas.microsoft.com/office/powerpoint/2010/main" val="18005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dirty="0"/>
              <a:t>Definitions: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Floods: Overflow of water onto normally dry land, typically due to prolonged heavy rainfall</a:t>
            </a:r>
            <a:r>
              <a:rPr lang="en-US" kern="100" dirty="0">
                <a:effectLst/>
              </a:rPr>
              <a:t>, </a:t>
            </a:r>
            <a:r>
              <a:rPr lang="en-US" kern="100" dirty="0"/>
              <a:t>snowmelt</a:t>
            </a:r>
            <a:r>
              <a:rPr lang="en-US" kern="100" dirty="0">
                <a:effectLst/>
              </a:rPr>
              <a:t>, </a:t>
            </a:r>
            <a:r>
              <a:rPr lang="en-US" kern="100" dirty="0"/>
              <a:t>or dam breaks</a:t>
            </a:r>
            <a:r>
              <a:rPr lang="en-US" kern="100" dirty="0">
                <a:effectLst/>
              </a:rPr>
              <a:t>. These are l</a:t>
            </a:r>
            <a:r>
              <a:rPr lang="en-US" kern="100" dirty="0"/>
              <a:t>onger duration events </a:t>
            </a:r>
            <a:r>
              <a:rPr lang="en-US" kern="100" dirty="0">
                <a:effectLst/>
              </a:rPr>
              <a:t>that </a:t>
            </a:r>
            <a:r>
              <a:rPr lang="en-US" kern="100" dirty="0"/>
              <a:t>cause extensive damage </a:t>
            </a:r>
            <a:r>
              <a:rPr lang="en-US" kern="100" dirty="0">
                <a:effectLst/>
              </a:rPr>
              <a:t>to </a:t>
            </a:r>
            <a:r>
              <a:rPr lang="en-US" kern="100" dirty="0"/>
              <a:t>property </a:t>
            </a:r>
            <a:r>
              <a:rPr lang="en-US" kern="100" dirty="0">
                <a:effectLst/>
              </a:rPr>
              <a:t>and </a:t>
            </a:r>
            <a:r>
              <a:rPr lang="en-US" kern="100" dirty="0"/>
              <a:t>longer-term displacement of populations (</a:t>
            </a:r>
            <a:r>
              <a:rPr lang="en-US" kern="100" dirty="0" err="1"/>
              <a:t>Calianno</a:t>
            </a:r>
            <a:r>
              <a:rPr lang="en-US" kern="100" dirty="0"/>
              <a:t> et al., 2013).</a:t>
            </a:r>
            <a:endParaRPr lang="en-US" dirty="0"/>
          </a:p>
          <a:p>
            <a:pPr>
              <a:defRPr/>
            </a:pPr>
            <a:endParaRPr lang="en-US" dirty="0"/>
          </a:p>
          <a:p>
            <a:pPr>
              <a:defRPr/>
            </a:pPr>
            <a:r>
              <a:rPr lang="en-US" kern="100" dirty="0"/>
              <a:t>Flash Floods: Rapid flooding, typically within six hours of intense rainfall or other events like dam breaks, characterized by a rapid rise</a:t>
            </a:r>
            <a:r>
              <a:rPr lang="en-US" kern="100" dirty="0">
                <a:effectLst/>
              </a:rPr>
              <a:t> in </a:t>
            </a:r>
            <a:r>
              <a:rPr lang="en-US" kern="100" dirty="0"/>
              <a:t>water levels </a:t>
            </a:r>
            <a:r>
              <a:rPr lang="en-US" kern="100" dirty="0">
                <a:effectLst/>
              </a:rPr>
              <a:t>and </a:t>
            </a:r>
            <a:r>
              <a:rPr lang="en-US" kern="100" dirty="0"/>
              <a:t>strong currents (Petersen, 2001).</a:t>
            </a:r>
          </a:p>
          <a:p>
            <a:pPr>
              <a:defRPr/>
            </a:pPr>
            <a:r>
              <a:rPr lang="en-US" kern="1200" dirty="0"/>
              <a:t>These are </a:t>
            </a:r>
            <a:r>
              <a:rPr lang="en-US" kern="100" dirty="0"/>
              <a:t>more sudden and unpredictable, leading to higher immediate risk </a:t>
            </a:r>
            <a:r>
              <a:rPr lang="en-US" kern="100" dirty="0">
                <a:effectLst/>
              </a:rPr>
              <a:t>to </a:t>
            </a:r>
            <a:r>
              <a:rPr lang="en-US" kern="100" dirty="0"/>
              <a:t>human life </a:t>
            </a:r>
            <a:r>
              <a:rPr lang="en-US" kern="100" dirty="0">
                <a:effectLst/>
              </a:rPr>
              <a:t>and </a:t>
            </a:r>
            <a:r>
              <a:rPr lang="en-US" kern="100" dirty="0"/>
              <a:t>infrastructure (</a:t>
            </a:r>
            <a:r>
              <a:rPr lang="en-US" kern="100" dirty="0" err="1"/>
              <a:t>Gaume</a:t>
            </a:r>
            <a:r>
              <a:rPr lang="en-US" kern="100" dirty="0"/>
              <a:t> et al., 2009).</a:t>
            </a:r>
            <a:endParaRPr lang="en-US" dirty="0"/>
          </a:p>
          <a:p>
            <a:pPr>
              <a:defRPr/>
            </a:pPr>
            <a:endParaRPr lang="en-US" dirty="0"/>
          </a:p>
          <a:p>
            <a:pPr>
              <a:defRPr/>
            </a:pPr>
            <a:r>
              <a:rPr lang="en-US" kern="100" dirty="0"/>
              <a:t>Impact: Both types of floods cause extensive socio-economic damage, including loss of life</a:t>
            </a:r>
            <a:r>
              <a:rPr lang="en-US" kern="100" dirty="0">
                <a:effectLst/>
              </a:rPr>
              <a:t>, </a:t>
            </a:r>
            <a:r>
              <a:rPr lang="en-US" kern="100" dirty="0"/>
              <a:t>property damage</a:t>
            </a:r>
            <a:r>
              <a:rPr lang="en-US" kern="100" dirty="0">
                <a:effectLst/>
              </a:rPr>
              <a:t>, and </a:t>
            </a:r>
            <a:r>
              <a:rPr lang="en-US" kern="100" dirty="0"/>
              <a:t>disruption of infrastructure (</a:t>
            </a:r>
            <a:r>
              <a:rPr lang="en-US" kern="100" dirty="0" err="1"/>
              <a:t>Špitalar</a:t>
            </a:r>
            <a:r>
              <a:rPr lang="en-US" kern="100" dirty="0"/>
              <a:t> et al., 2014).</a:t>
            </a:r>
            <a:endParaRPr lang="en-US" dirty="0"/>
          </a:p>
          <a:p>
            <a:pPr>
              <a:defRPr/>
            </a:pPr>
            <a:r>
              <a:rPr lang="en-US" kern="100" dirty="0"/>
              <a:t> </a:t>
            </a:r>
            <a:endParaRPr lang="en-US" sz="1800" kern="100" dirty="0">
              <a:effectLst/>
              <a:latin typeface="Garamond"/>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2</a:t>
            </a:fld>
            <a:endParaRPr lang="en-US"/>
          </a:p>
        </p:txBody>
      </p:sp>
    </p:spTree>
    <p:extLst>
      <p:ext uri="{BB962C8B-B14F-4D97-AF65-F5344CB8AC3E}">
        <p14:creationId xmlns:p14="http://schemas.microsoft.com/office/powerpoint/2010/main" val="428698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Likewise, both floods and flashfloods have been shown to have disparate Impacts on Vulnerable Populations</a:t>
            </a:r>
            <a:r>
              <a:rPr lang="en-US" kern="1200" dirty="0"/>
              <a:t> such as,</a:t>
            </a:r>
            <a:r>
              <a:rPr lang="en-US" kern="100" dirty="0"/>
              <a:t> Low-income communities</a:t>
            </a:r>
            <a:r>
              <a:rPr lang="en-US" kern="100" dirty="0">
                <a:effectLst/>
              </a:rPr>
              <a:t>, </a:t>
            </a:r>
            <a:r>
              <a:rPr lang="en-US" kern="100" dirty="0"/>
              <a:t>racial minorities</a:t>
            </a:r>
            <a:r>
              <a:rPr lang="en-US" kern="100" dirty="0">
                <a:effectLst/>
              </a:rPr>
              <a:t>, and </a:t>
            </a:r>
            <a:r>
              <a:rPr lang="en-US" kern="100" dirty="0"/>
              <a:t>other marginalized groups often face greater risks and have fewer resources to recover from disasters </a:t>
            </a:r>
            <a:r>
              <a:rPr lang="en-US" kern="100" dirty="0">
                <a:effectLst/>
              </a:rPr>
              <a:t>(</a:t>
            </a:r>
            <a:r>
              <a:rPr lang="en-US" kern="100" dirty="0" err="1"/>
              <a:t>Terti</a:t>
            </a:r>
            <a:r>
              <a:rPr lang="en-US" kern="100" dirty="0"/>
              <a:t> et al., 2015).</a:t>
            </a:r>
            <a:endParaRPr lang="en-US" dirty="0"/>
          </a:p>
          <a:p>
            <a:pPr>
              <a:defRPr/>
            </a:pPr>
            <a:r>
              <a:rPr lang="en-US" kern="100" dirty="0"/>
              <a:t> </a:t>
            </a:r>
            <a:endParaRPr lang="en-US" dirty="0"/>
          </a:p>
          <a:p>
            <a:pPr>
              <a:defRPr/>
            </a:pPr>
            <a:r>
              <a:rPr lang="en-US" kern="100"/>
              <a:t>Relatedly, In </a:t>
            </a:r>
            <a:r>
              <a:rPr lang="en-US" kern="100" dirty="0"/>
              <a:t>terms of race and gender-based disparities, minority groups and women often experience higher impacts and slower recovery rates due to socio-economic disparities </a:t>
            </a:r>
            <a:r>
              <a:rPr lang="en-US" kern="100" dirty="0">
                <a:effectLst/>
              </a:rPr>
              <a:t>and </a:t>
            </a:r>
            <a:r>
              <a:rPr lang="en-US" kern="100" dirty="0"/>
              <a:t>access to resources (Bhuiyan et al., </a:t>
            </a:r>
            <a:r>
              <a:rPr lang="en-US" kern="100" dirty="0">
                <a:effectLst/>
              </a:rPr>
              <a:t>2021).</a:t>
            </a:r>
            <a:endParaRPr lang="en-US" dirty="0"/>
          </a:p>
          <a:p>
            <a:pPr>
              <a:defRPr/>
            </a:pPr>
            <a:r>
              <a:rPr lang="en-US" kern="100" dirty="0"/>
              <a:t> </a:t>
            </a:r>
            <a:endParaRPr lang="en-US" kern="1200" dirty="0"/>
          </a:p>
          <a:p>
            <a:pPr>
              <a:defRPr/>
            </a:pPr>
            <a:endParaRPr lang="en-US"/>
          </a:p>
          <a:p>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3</a:t>
            </a:fld>
            <a:endParaRPr lang="en-US"/>
          </a:p>
        </p:txBody>
      </p:sp>
    </p:spTree>
    <p:extLst>
      <p:ext uri="{BB962C8B-B14F-4D97-AF65-F5344CB8AC3E}">
        <p14:creationId xmlns:p14="http://schemas.microsoft.com/office/powerpoint/2010/main" val="27957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kern="100" dirty="0"/>
              <a:t>One of the other impacts floods my have are an increase in missing persons</a:t>
            </a:r>
          </a:p>
          <a:p>
            <a:pPr>
              <a:defRPr/>
            </a:pPr>
            <a:endParaRPr lang="en-US" sz="1800" kern="100" dirty="0"/>
          </a:p>
          <a:p>
            <a:pPr>
              <a:defRPr/>
            </a:pPr>
            <a:r>
              <a:rPr lang="en-US" sz="1800" kern="100" dirty="0"/>
              <a:t>Some literature has also pointed to disparities among race and gender in Missing Persons cases</a:t>
            </a:r>
          </a:p>
          <a:p>
            <a:pPr>
              <a:defRPr/>
            </a:pPr>
            <a:endParaRPr lang="en-US" sz="1800" kern="100" dirty="0"/>
          </a:p>
          <a:p>
            <a:pPr>
              <a:defRPr/>
            </a:pPr>
            <a:r>
              <a:rPr lang="en-US" sz="1800" kern="100" dirty="0"/>
              <a:t>- research has found that minority women have higher rates of unresolved missing person cases than their white counterparts </a:t>
            </a:r>
          </a:p>
          <a:p>
            <a:pPr>
              <a:defRPr/>
            </a:pPr>
            <a:endParaRPr lang="en-US" sz="1800" kern="100" dirty="0"/>
          </a:p>
          <a:p>
            <a:pPr>
              <a:defRPr/>
            </a:pPr>
            <a:r>
              <a:rPr lang="en-US" sz="1800" kern="100" dirty="0"/>
              <a:t>- Activist groups in the US and Canada have also draw attention to extremely high rates of unsolved cases among missing and murdered indigenous women</a:t>
            </a:r>
            <a:endParaRPr lang="en-US" sz="1800" dirty="0"/>
          </a:p>
          <a:p>
            <a:pPr>
              <a:defRPr/>
            </a:pPr>
            <a:r>
              <a:rPr lang="en-US" sz="1800" kern="100" dirty="0"/>
              <a:t> </a:t>
            </a:r>
            <a:endParaRPr lang="en-US" sz="1700" dirty="0">
              <a:solidFill>
                <a:schemeClr val="tx1">
                  <a:lumMod val="65000"/>
                  <a:lumOff val="35000"/>
                </a:schemeClr>
              </a:solidFill>
            </a:endParaRPr>
          </a:p>
          <a:p>
            <a:pPr marL="228600" indent="-228600" defTabSz="914400">
              <a:spcBef>
                <a:spcPts val="700"/>
              </a:spcBef>
              <a:buClr>
                <a:schemeClr val="tx2"/>
              </a:buClr>
              <a:buFont typeface="Courier New"/>
              <a:buChar char="•"/>
            </a:pPr>
            <a:r>
              <a:rPr lang="en-US" sz="1700" dirty="0">
                <a:solidFill>
                  <a:schemeClr val="tx1">
                    <a:lumMod val="65000"/>
                    <a:lumOff val="35000"/>
                  </a:schemeClr>
                </a:solidFill>
              </a:rPr>
              <a:t>Indigenous woman are especially vulnerable to trafficking and violence due to: </a:t>
            </a:r>
          </a:p>
          <a:p>
            <a:pPr marL="742950" lvl="1" indent="-228600" defTabSz="914400">
              <a:spcBef>
                <a:spcPts val="700"/>
              </a:spcBef>
              <a:buClr>
                <a:schemeClr val="tx2"/>
              </a:buClr>
              <a:buFont typeface="Courier New"/>
              <a:buChar char="o"/>
            </a:pPr>
            <a:r>
              <a:rPr lang="en-US" sz="1700" dirty="0">
                <a:solidFill>
                  <a:schemeClr val="tx1">
                    <a:lumMod val="65000"/>
                    <a:lumOff val="35000"/>
                  </a:schemeClr>
                </a:solidFill>
              </a:rPr>
              <a:t>Reporting policies on tribal vs federal lands</a:t>
            </a:r>
          </a:p>
          <a:p>
            <a:pPr marL="742950" lvl="1" indent="-228600" defTabSz="914400">
              <a:spcBef>
                <a:spcPts val="700"/>
              </a:spcBef>
              <a:buClr>
                <a:schemeClr val="tx2"/>
              </a:buClr>
              <a:buFont typeface="Courier New"/>
              <a:buChar char="o"/>
            </a:pPr>
            <a:r>
              <a:rPr lang="en-US" sz="1700" dirty="0">
                <a:solidFill>
                  <a:schemeClr val="tx1">
                    <a:lumMod val="65000"/>
                    <a:lumOff val="35000"/>
                  </a:schemeClr>
                </a:solidFill>
              </a:rPr>
              <a:t>Inter-agency coordination </a:t>
            </a:r>
          </a:p>
          <a:p>
            <a:pPr marL="742950" lvl="1" indent="-228600" defTabSz="914400">
              <a:spcBef>
                <a:spcPts val="700"/>
              </a:spcBef>
              <a:buClr>
                <a:schemeClr val="tx2"/>
              </a:buClr>
              <a:buFont typeface="Courier New"/>
              <a:buChar char="o"/>
            </a:pPr>
            <a:r>
              <a:rPr lang="en-US" sz="1700" dirty="0">
                <a:solidFill>
                  <a:schemeClr val="tx1">
                    <a:lumMod val="65000"/>
                    <a:lumOff val="35000"/>
                  </a:schemeClr>
                </a:solidFill>
              </a:rPr>
              <a:t>Media coverage failures</a:t>
            </a:r>
          </a:p>
          <a:p>
            <a:pPr marL="742950" lvl="1" indent="-228600" defTabSz="914400">
              <a:spcBef>
                <a:spcPts val="700"/>
              </a:spcBef>
              <a:buClr>
                <a:schemeClr val="tx2"/>
              </a:buClr>
              <a:buFont typeface="Courier New"/>
              <a:buChar char="o"/>
            </a:pPr>
            <a:r>
              <a:rPr lang="en-US" sz="1700" dirty="0">
                <a:solidFill>
                  <a:schemeClr val="tx1">
                    <a:lumMod val="65000"/>
                    <a:lumOff val="35000"/>
                  </a:schemeClr>
                </a:solidFill>
              </a:rPr>
              <a:t>Low SES</a:t>
            </a:r>
          </a:p>
          <a:p>
            <a:pPr marL="742950" lvl="1" indent="-228600" defTabSz="914400">
              <a:spcBef>
                <a:spcPts val="700"/>
              </a:spcBef>
              <a:buClr>
                <a:schemeClr val="tx2"/>
              </a:buClr>
              <a:buFont typeface="Courier New"/>
              <a:buChar char="o"/>
            </a:pPr>
            <a:r>
              <a:rPr lang="en-US" sz="1700" dirty="0">
                <a:solidFill>
                  <a:schemeClr val="tx1">
                    <a:lumMod val="65000"/>
                    <a:lumOff val="35000"/>
                  </a:schemeClr>
                </a:solidFill>
              </a:rPr>
              <a:t>Transient in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Research Gaps: Limited research specifically linking floods </a:t>
            </a:r>
            <a:r>
              <a:rPr lang="en-US" kern="100" dirty="0">
                <a:effectLst/>
              </a:rPr>
              <a:t>to </a:t>
            </a:r>
            <a:r>
              <a:rPr lang="en-US" kern="100" dirty="0"/>
              <a:t>patterns </a:t>
            </a:r>
            <a:r>
              <a:rPr lang="en-US" kern="100" dirty="0">
                <a:effectLst/>
              </a:rPr>
              <a:t>in </a:t>
            </a:r>
            <a:r>
              <a:rPr lang="en-US" kern="100" dirty="0"/>
              <a:t>missing persons, especially when considering racial </a:t>
            </a:r>
            <a:r>
              <a:rPr lang="en-US" kern="100" dirty="0">
                <a:effectLst/>
              </a:rPr>
              <a:t>and </a:t>
            </a:r>
            <a:r>
              <a:rPr lang="en-US" kern="100" dirty="0"/>
              <a:t>gender disparities </a:t>
            </a:r>
            <a:r>
              <a:rPr lang="en-US" kern="100" dirty="0">
                <a:effectLst/>
              </a:rPr>
              <a:t>(</a:t>
            </a:r>
            <a:r>
              <a:rPr lang="en-US" kern="100" dirty="0" err="1"/>
              <a:t>Knocke</a:t>
            </a:r>
            <a:r>
              <a:rPr lang="en-US" kern="100" dirty="0"/>
              <a:t> &amp; </a:t>
            </a:r>
            <a:r>
              <a:rPr lang="en-US" kern="100" dirty="0" err="1"/>
              <a:t>Kolivras</a:t>
            </a:r>
            <a:r>
              <a:rPr lang="en-US" kern="100" dirty="0"/>
              <a:t>, 2007</a:t>
            </a:r>
            <a:r>
              <a:rPr lang="en-US" kern="100" dirty="0">
                <a:effectLst/>
              </a:rPr>
              <a:t>).</a:t>
            </a:r>
            <a:endParaRPr lang="en-US" dirty="0"/>
          </a:p>
          <a:p>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4</a:t>
            </a:fld>
            <a:endParaRPr lang="en-US"/>
          </a:p>
        </p:txBody>
      </p:sp>
    </p:spTree>
    <p:extLst>
      <p:ext uri="{BB962C8B-B14F-4D97-AF65-F5344CB8AC3E}">
        <p14:creationId xmlns:p14="http://schemas.microsoft.com/office/powerpoint/2010/main" val="401724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Missing white women syndrome puts a name to the disparity between how often cases of missing white women are reported in the media, seen here as nearly proportional, compared to cases of men and women of color, which often go uncovered by the media. </a:t>
            </a:r>
          </a:p>
          <a:p>
            <a:endParaRPr lang="en-US" dirty="0"/>
          </a:p>
          <a:p>
            <a:r>
              <a:rPr lang="en-US" dirty="0"/>
              <a:t>Some scholars such as </a:t>
            </a:r>
            <a:r>
              <a:rPr lang="en-US" dirty="0" err="1"/>
              <a:t>Jeanis</a:t>
            </a:r>
            <a:r>
              <a:rPr lang="en-US" dirty="0"/>
              <a:t> et al have hypothesized that social media may heighten this further, with cases of missing white women often being ”liked” and “viewed” more often by social media users</a:t>
            </a:r>
          </a:p>
          <a:p>
            <a:endParaRPr lang="en-US" dirty="0"/>
          </a:p>
          <a:p>
            <a:r>
              <a:rPr lang="en-US" dirty="0"/>
              <a:t>This is important as media coverage is correlated with community involvement and places pressure on law enforcement to find the missing individual. In these cases, police reporting has been significantly associated with successful case outcomes (finding the missing person and/or arrests being made) </a:t>
            </a:r>
          </a:p>
          <a:p>
            <a:endParaRPr lang="en-US" dirty="0"/>
          </a:p>
          <a:p>
            <a:r>
              <a:rPr lang="en-US" dirty="0"/>
              <a:t>Relatedly, it is important to note that minority communities may be less likely to trust police, which could also subsequently effect case outcomes </a:t>
            </a:r>
            <a:r>
              <a:rPr lang="en-US" dirty="0" err="1"/>
              <a:t>Miethe</a:t>
            </a:r>
            <a:r>
              <a:rPr lang="en-US" dirty="0"/>
              <a:t> et al 2023</a:t>
            </a:r>
          </a:p>
        </p:txBody>
      </p:sp>
      <p:sp>
        <p:nvSpPr>
          <p:cNvPr id="4" name="Slide Number Placeholder 3"/>
          <p:cNvSpPr>
            <a:spLocks noGrp="1"/>
          </p:cNvSpPr>
          <p:nvPr>
            <p:ph type="sldNum" sz="quarter" idx="5"/>
          </p:nvPr>
        </p:nvSpPr>
        <p:spPr/>
        <p:txBody>
          <a:bodyPr/>
          <a:lstStyle/>
          <a:p>
            <a:fld id="{0F04C98E-EB2D-E847-BECB-88064CBCE730}" type="slidenum">
              <a:rPr lang="en-US" smtClean="0"/>
              <a:t>5</a:t>
            </a:fld>
            <a:endParaRPr lang="en-US"/>
          </a:p>
        </p:txBody>
      </p:sp>
    </p:spTree>
    <p:extLst>
      <p:ext uri="{BB962C8B-B14F-4D97-AF65-F5344CB8AC3E}">
        <p14:creationId xmlns:p14="http://schemas.microsoft.com/office/powerpoint/2010/main" val="141049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our research question: </a:t>
            </a:r>
            <a:r>
              <a:rPr lang="en-US" sz="1200" dirty="0">
                <a:latin typeface="+mn-lt"/>
                <a:ea typeface="+mj-lt"/>
                <a:cs typeface="+mj-lt"/>
              </a:rPr>
              <a:t>How do the impacts of floods and flash floods on missing persons in the United States differ based on race/ethnicity and sex?</a:t>
            </a:r>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6</a:t>
            </a:fld>
            <a:endParaRPr lang="en-US"/>
          </a:p>
        </p:txBody>
      </p:sp>
    </p:spTree>
    <p:extLst>
      <p:ext uri="{BB962C8B-B14F-4D97-AF65-F5344CB8AC3E}">
        <p14:creationId xmlns:p14="http://schemas.microsoft.com/office/powerpoint/2010/main" val="164977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Namus</a:t>
            </a:r>
            <a:r>
              <a:rPr lang="en-US" dirty="0"/>
              <a:t>= National Missing and unidentified persons system</a:t>
            </a:r>
          </a:p>
        </p:txBody>
      </p:sp>
      <p:sp>
        <p:nvSpPr>
          <p:cNvPr id="4" name="Slide Number Placeholder 3"/>
          <p:cNvSpPr>
            <a:spLocks noGrp="1"/>
          </p:cNvSpPr>
          <p:nvPr>
            <p:ph type="sldNum" sz="quarter" idx="5"/>
          </p:nvPr>
        </p:nvSpPr>
        <p:spPr/>
        <p:txBody>
          <a:bodyPr/>
          <a:lstStyle/>
          <a:p>
            <a:fld id="{0F04C98E-EB2D-E847-BECB-88064CBCE730}" type="slidenum">
              <a:rPr lang="en-US" smtClean="0"/>
              <a:t>7</a:t>
            </a:fld>
            <a:endParaRPr lang="en-US"/>
          </a:p>
        </p:txBody>
      </p:sp>
    </p:spTree>
    <p:extLst>
      <p:ext uri="{BB962C8B-B14F-4D97-AF65-F5344CB8AC3E}">
        <p14:creationId xmlns:p14="http://schemas.microsoft.com/office/powerpoint/2010/main" val="369880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FIPS codes are included as random effects in the model. This means that the model accounts for variability within each FIPS code (geographic area), allowing for random intercepts that can vary across these areas. </a:t>
            </a:r>
          </a:p>
          <a:p>
            <a:endParaRPr lang="en-US" dirty="0">
              <a:cs typeface="Calibri"/>
            </a:endParaRPr>
          </a:p>
          <a:p>
            <a:r>
              <a:rPr lang="en-US" dirty="0"/>
              <a:t>By including FIPS as a random effect, the model already accounts for unobserved heterogeneity across different counties. This includes variations in baseline rates of events due to factors that are not explicitly measured. The random effect captures county-specific effects, making it unnecessary to include every potential county-level control variable.</a:t>
            </a:r>
          </a:p>
          <a:p>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8</a:t>
            </a:fld>
            <a:endParaRPr lang="en-US"/>
          </a:p>
        </p:txBody>
      </p:sp>
    </p:spTree>
    <p:extLst>
      <p:ext uri="{BB962C8B-B14F-4D97-AF65-F5344CB8AC3E}">
        <p14:creationId xmlns:p14="http://schemas.microsoft.com/office/powerpoint/2010/main" val="98676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(other races/ethnicities excluded due to small sample)</a:t>
            </a:r>
            <a:endParaRPr lang="en-US" dirty="0"/>
          </a:p>
          <a:p>
            <a:endParaRPr lang="en-US" dirty="0"/>
          </a:p>
        </p:txBody>
      </p:sp>
      <p:sp>
        <p:nvSpPr>
          <p:cNvPr id="4" name="Slide Number Placeholder 3"/>
          <p:cNvSpPr>
            <a:spLocks noGrp="1"/>
          </p:cNvSpPr>
          <p:nvPr>
            <p:ph type="sldNum" sz="quarter" idx="5"/>
          </p:nvPr>
        </p:nvSpPr>
        <p:spPr/>
        <p:txBody>
          <a:bodyPr/>
          <a:lstStyle/>
          <a:p>
            <a:fld id="{0F04C98E-EB2D-E847-BECB-88064CBCE730}" type="slidenum">
              <a:rPr lang="en-US" smtClean="0"/>
              <a:t>9</a:t>
            </a:fld>
            <a:endParaRPr lang="en-US"/>
          </a:p>
        </p:txBody>
      </p:sp>
    </p:spTree>
    <p:extLst>
      <p:ext uri="{BB962C8B-B14F-4D97-AF65-F5344CB8AC3E}">
        <p14:creationId xmlns:p14="http://schemas.microsoft.com/office/powerpoint/2010/main" val="249991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44442AFC-2185-1E40-8C7D-2299E34F6E83}" type="datetimeFigureOut">
              <a:rPr lang="en-US" smtClean="0"/>
              <a:t>7/17/24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7BA9B14-F7E3-804C-A05E-D318717B93C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58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42AFC-2185-1E40-8C7D-2299E34F6E83}"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425876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42AFC-2185-1E40-8C7D-2299E34F6E83}"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65647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42AFC-2185-1E40-8C7D-2299E34F6E83}"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280513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4442AFC-2185-1E40-8C7D-2299E34F6E83}" type="datetimeFigureOut">
              <a:rPr lang="en-US" smtClean="0"/>
              <a:t>7/17/24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7BA9B14-F7E3-804C-A05E-D318717B93C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718737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442AFC-2185-1E40-8C7D-2299E34F6E83}" type="datetimeFigureOut">
              <a:rPr lang="en-US" smtClean="0"/>
              <a:t>7/17/24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34917722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442AFC-2185-1E40-8C7D-2299E34F6E83}" type="datetimeFigureOut">
              <a:rPr lang="en-US" smtClean="0"/>
              <a:t>7/17/24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1872589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42AFC-2185-1E40-8C7D-2299E34F6E83}" type="datetimeFigureOut">
              <a:rPr lang="en-US" smtClean="0"/>
              <a:t>7/17/24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286954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42AFC-2185-1E40-8C7D-2299E34F6E83}" type="datetimeFigureOut">
              <a:rPr lang="en-US" smtClean="0"/>
              <a:t>7/17/24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160906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4442AFC-2185-1E40-8C7D-2299E34F6E83}" type="datetimeFigureOut">
              <a:rPr lang="en-US" smtClean="0"/>
              <a:t>7/17/24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7BA9B14-F7E3-804C-A05E-D318717B93C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70901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4442AFC-2185-1E40-8C7D-2299E34F6E83}" type="datetimeFigureOut">
              <a:rPr lang="en-US" smtClean="0"/>
              <a:t>7/17/24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7BA9B14-F7E3-804C-A05E-D318717B93CF}" type="slidenum">
              <a:rPr lang="en-US" smtClean="0"/>
              <a:t>‹#›</a:t>
            </a:fld>
            <a:endParaRPr lang="en-US"/>
          </a:p>
        </p:txBody>
      </p:sp>
    </p:spTree>
    <p:extLst>
      <p:ext uri="{BB962C8B-B14F-4D97-AF65-F5344CB8AC3E}">
        <p14:creationId xmlns:p14="http://schemas.microsoft.com/office/powerpoint/2010/main" val="119171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4442AFC-2185-1E40-8C7D-2299E34F6E83}" type="datetimeFigureOut">
              <a:rPr lang="en-US" smtClean="0"/>
              <a:t>7/17/24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7BA9B14-F7E3-804C-A05E-D318717B93C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94986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chenk.67@buckeyemail.o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3E841-3929-5D56-D805-D34B5D416974}"/>
              </a:ext>
            </a:extLst>
          </p:cNvPr>
          <p:cNvSpPr>
            <a:spLocks noGrp="1"/>
          </p:cNvSpPr>
          <p:nvPr>
            <p:ph type="ctrTitle"/>
          </p:nvPr>
        </p:nvSpPr>
        <p:spPr>
          <a:xfrm>
            <a:off x="268738" y="864911"/>
            <a:ext cx="11896310" cy="3467282"/>
          </a:xfrm>
        </p:spPr>
        <p:txBody>
          <a:bodyPr anchor="b">
            <a:normAutofit/>
          </a:bodyPr>
          <a:lstStyle/>
          <a:p>
            <a:r>
              <a:rPr lang="en-US" sz="4400" kern="100" dirty="0">
                <a:effectLst/>
                <a:ea typeface="+mj-lt"/>
                <a:cs typeface="+mj-lt"/>
              </a:rPr>
              <a:t>Unknown Victims: </a:t>
            </a:r>
            <a:r>
              <a:rPr lang="en-US" sz="4400" kern="100" dirty="0">
                <a:ea typeface="+mj-lt"/>
                <a:cs typeface="+mj-lt"/>
              </a:rPr>
              <a:t>Exploring Race and Sex Differences in </a:t>
            </a:r>
            <a:r>
              <a:rPr lang="en-US" sz="4400" kern="100" dirty="0">
                <a:effectLst/>
                <a:ea typeface="+mj-lt"/>
                <a:cs typeface="+mj-lt"/>
              </a:rPr>
              <a:t>Missing </a:t>
            </a:r>
            <a:r>
              <a:rPr lang="en-US" sz="4400" kern="100" dirty="0">
                <a:ea typeface="+mj-lt"/>
                <a:cs typeface="+mj-lt"/>
              </a:rPr>
              <a:t>Persons Post-Flood</a:t>
            </a:r>
            <a:endParaRPr lang="en-US" dirty="0"/>
          </a:p>
        </p:txBody>
      </p:sp>
      <p:sp>
        <p:nvSpPr>
          <p:cNvPr id="6" name="Freeform: Shape 9">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4D162B-FA34-3A87-6166-A709F1DAC870}"/>
              </a:ext>
            </a:extLst>
          </p:cNvPr>
          <p:cNvSpPr>
            <a:spLocks noGrp="1"/>
          </p:cNvSpPr>
          <p:nvPr>
            <p:ph type="subTitle" idx="1"/>
          </p:nvPr>
        </p:nvSpPr>
        <p:spPr>
          <a:xfrm>
            <a:off x="2073314" y="5493376"/>
            <a:ext cx="8045373" cy="742279"/>
          </a:xfrm>
        </p:spPr>
        <p:txBody>
          <a:bodyPr anchor="ctr">
            <a:normAutofit fontScale="92500" lnSpcReduction="10000"/>
          </a:bodyPr>
          <a:lstStyle/>
          <a:p>
            <a:pPr>
              <a:spcAft>
                <a:spcPts val="600"/>
              </a:spcAft>
            </a:pPr>
            <a:r>
              <a:rPr lang="en-US" sz="1800">
                <a:solidFill>
                  <a:srgbClr val="2A1A00"/>
                </a:solidFill>
              </a:rPr>
              <a:t>Anneliese Schenk-Day &amp; Taylor June </a:t>
            </a:r>
          </a:p>
          <a:p>
            <a:pPr>
              <a:spcAft>
                <a:spcPts val="600"/>
              </a:spcAft>
            </a:pPr>
            <a:r>
              <a:rPr lang="en-US" sz="1800">
                <a:solidFill>
                  <a:srgbClr val="2A1A00"/>
                </a:solidFill>
              </a:rPr>
              <a:t>The Ohio State University </a:t>
            </a:r>
          </a:p>
        </p:txBody>
      </p:sp>
    </p:spTree>
    <p:extLst>
      <p:ext uri="{BB962C8B-B14F-4D97-AF65-F5344CB8AC3E}">
        <p14:creationId xmlns:p14="http://schemas.microsoft.com/office/powerpoint/2010/main" val="28636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6E855FC-A1A9-EE0D-2EE4-E35F7D4150DA}"/>
              </a:ext>
            </a:extLst>
          </p:cNvPr>
          <p:cNvSpPr>
            <a:spLocks noGrp="1"/>
          </p:cNvSpPr>
          <p:nvPr>
            <p:ph type="title"/>
          </p:nvPr>
        </p:nvSpPr>
        <p:spPr>
          <a:xfrm>
            <a:off x="1251678" y="382385"/>
            <a:ext cx="10178322" cy="1492132"/>
          </a:xfrm>
        </p:spPr>
        <p:txBody>
          <a:bodyPr anchor="ctr">
            <a:normAutofit/>
          </a:bodyPr>
          <a:lstStyle/>
          <a:p>
            <a:r>
              <a:rPr lang="en-US"/>
              <a:t>Descriptives by race and sex</a:t>
            </a:r>
          </a:p>
        </p:txBody>
      </p:sp>
      <p:sp>
        <p:nvSpPr>
          <p:cNvPr id="30"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32" name="Rectangle 31">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819489B1-E014-03A9-C580-48BEA080305A}"/>
              </a:ext>
            </a:extLst>
          </p:cNvPr>
          <p:cNvGraphicFramePr>
            <a:graphicFrameLocks noGrp="1"/>
          </p:cNvGraphicFramePr>
          <p:nvPr>
            <p:ph idx="1"/>
            <p:extLst>
              <p:ext uri="{D42A27DB-BD31-4B8C-83A1-F6EECF244321}">
                <p14:modId xmlns:p14="http://schemas.microsoft.com/office/powerpoint/2010/main" val="1609410987"/>
              </p:ext>
            </p:extLst>
          </p:nvPr>
        </p:nvGraphicFramePr>
        <p:xfrm>
          <a:off x="1250950" y="2584093"/>
          <a:ext cx="10179051" cy="2997916"/>
        </p:xfrm>
        <a:graphic>
          <a:graphicData uri="http://schemas.openxmlformats.org/drawingml/2006/table">
            <a:tbl>
              <a:tblPr firstRow="1" bandRow="1">
                <a:tableStyleId>{3B4B98B0-60AC-42C2-AFA5-B58CD77FA1E5}</a:tableStyleId>
              </a:tblPr>
              <a:tblGrid>
                <a:gridCol w="2150607">
                  <a:extLst>
                    <a:ext uri="{9D8B030D-6E8A-4147-A177-3AD203B41FA5}">
                      <a16:colId xmlns:a16="http://schemas.microsoft.com/office/drawing/2014/main" val="2507708297"/>
                    </a:ext>
                  </a:extLst>
                </a:gridCol>
                <a:gridCol w="3960322">
                  <a:extLst>
                    <a:ext uri="{9D8B030D-6E8A-4147-A177-3AD203B41FA5}">
                      <a16:colId xmlns:a16="http://schemas.microsoft.com/office/drawing/2014/main" val="1264285135"/>
                    </a:ext>
                  </a:extLst>
                </a:gridCol>
                <a:gridCol w="4068122">
                  <a:extLst>
                    <a:ext uri="{9D8B030D-6E8A-4147-A177-3AD203B41FA5}">
                      <a16:colId xmlns:a16="http://schemas.microsoft.com/office/drawing/2014/main" val="2559539616"/>
                    </a:ext>
                  </a:extLst>
                </a:gridCol>
              </a:tblGrid>
              <a:tr h="576496">
                <a:tc>
                  <a:txBody>
                    <a:bodyPr/>
                    <a:lstStyle/>
                    <a:p>
                      <a:r>
                        <a:rPr lang="en-US" sz="2100" b="1">
                          <a:solidFill>
                            <a:schemeClr val="tx1">
                              <a:lumMod val="75000"/>
                              <a:lumOff val="25000"/>
                            </a:schemeClr>
                          </a:solidFill>
                          <a:effectLst/>
                        </a:rPr>
                        <a:t>Race</a:t>
                      </a:r>
                    </a:p>
                  </a:txBody>
                  <a:tcPr marL="216869" marR="162652" marT="108435" marB="108435" anchor="ctr"/>
                </a:tc>
                <a:tc>
                  <a:txBody>
                    <a:bodyPr/>
                    <a:lstStyle/>
                    <a:p>
                      <a:r>
                        <a:rPr lang="en-US" sz="2100" b="1" dirty="0">
                          <a:solidFill>
                            <a:schemeClr val="tx1">
                              <a:lumMod val="75000"/>
                              <a:lumOff val="25000"/>
                            </a:schemeClr>
                          </a:solidFill>
                          <a:effectLst/>
                        </a:rPr>
                        <a:t>Female Frequency</a:t>
                      </a:r>
                    </a:p>
                  </a:txBody>
                  <a:tcPr marL="216869" marR="162652" marT="108435" marB="108435" anchor="ctr"/>
                </a:tc>
                <a:tc>
                  <a:txBody>
                    <a:bodyPr/>
                    <a:lstStyle/>
                    <a:p>
                      <a:r>
                        <a:rPr lang="en-US" sz="2100" b="1">
                          <a:solidFill>
                            <a:schemeClr val="tx1">
                              <a:lumMod val="75000"/>
                              <a:lumOff val="25000"/>
                            </a:schemeClr>
                          </a:solidFill>
                          <a:effectLst/>
                        </a:rPr>
                        <a:t>Male Frequency</a:t>
                      </a:r>
                    </a:p>
                  </a:txBody>
                  <a:tcPr marL="216869" marR="162652" marT="108435" marB="108435" anchor="ctr"/>
                </a:tc>
                <a:extLst>
                  <a:ext uri="{0D108BD9-81ED-4DB2-BD59-A6C34878D82A}">
                    <a16:rowId xmlns:a16="http://schemas.microsoft.com/office/drawing/2014/main" val="426633127"/>
                  </a:ext>
                </a:extLst>
              </a:tr>
              <a:tr h="484284">
                <a:tc>
                  <a:txBody>
                    <a:bodyPr/>
                    <a:lstStyle/>
                    <a:p>
                      <a:r>
                        <a:rPr lang="en-US" sz="1500">
                          <a:solidFill>
                            <a:schemeClr val="tx1">
                              <a:lumMod val="75000"/>
                              <a:lumOff val="25000"/>
                            </a:schemeClr>
                          </a:solidFill>
                          <a:effectLst/>
                        </a:rPr>
                        <a:t>White</a:t>
                      </a:r>
                    </a:p>
                  </a:txBody>
                  <a:tcPr marL="216869" marR="162652" marT="108435" marB="108435" anchor="ctr"/>
                </a:tc>
                <a:tc>
                  <a:txBody>
                    <a:bodyPr/>
                    <a:lstStyle/>
                    <a:p>
                      <a:pPr algn="r"/>
                      <a:r>
                        <a:rPr lang="en-US" sz="1500" dirty="0">
                          <a:solidFill>
                            <a:schemeClr val="tx1">
                              <a:lumMod val="75000"/>
                              <a:lumOff val="25000"/>
                            </a:schemeClr>
                          </a:solidFill>
                        </a:rPr>
                        <a:t>5,140</a:t>
                      </a:r>
                    </a:p>
                  </a:txBody>
                  <a:tcPr marL="216869" marR="162652" marT="108435" marB="108435" anchor="ctr"/>
                </a:tc>
                <a:tc>
                  <a:txBody>
                    <a:bodyPr/>
                    <a:lstStyle/>
                    <a:p>
                      <a:pPr algn="r"/>
                      <a:r>
                        <a:rPr lang="en-US" sz="1500">
                          <a:solidFill>
                            <a:schemeClr val="tx1">
                              <a:lumMod val="75000"/>
                              <a:lumOff val="25000"/>
                            </a:schemeClr>
                          </a:solidFill>
                        </a:rPr>
                        <a:t>8,503</a:t>
                      </a:r>
                    </a:p>
                  </a:txBody>
                  <a:tcPr marL="216869" marR="162652" marT="108435" marB="108435" anchor="ctr"/>
                </a:tc>
                <a:extLst>
                  <a:ext uri="{0D108BD9-81ED-4DB2-BD59-A6C34878D82A}">
                    <a16:rowId xmlns:a16="http://schemas.microsoft.com/office/drawing/2014/main" val="4047150564"/>
                  </a:ext>
                </a:extLst>
              </a:tr>
              <a:tr h="484284">
                <a:tc>
                  <a:txBody>
                    <a:bodyPr/>
                    <a:lstStyle/>
                    <a:p>
                      <a:r>
                        <a:rPr lang="en-US" sz="1500" dirty="0">
                          <a:solidFill>
                            <a:schemeClr val="tx1">
                              <a:lumMod val="75000"/>
                              <a:lumOff val="25000"/>
                            </a:schemeClr>
                          </a:solidFill>
                          <a:effectLst/>
                        </a:rPr>
                        <a:t>Black</a:t>
                      </a:r>
                    </a:p>
                  </a:txBody>
                  <a:tcPr marL="216869" marR="162652" marT="108435" marB="108435" anchor="ctr"/>
                </a:tc>
                <a:tc>
                  <a:txBody>
                    <a:bodyPr/>
                    <a:lstStyle/>
                    <a:p>
                      <a:pPr algn="r"/>
                      <a:r>
                        <a:rPr lang="en-US" sz="1500">
                          <a:solidFill>
                            <a:schemeClr val="tx1">
                              <a:lumMod val="75000"/>
                              <a:lumOff val="25000"/>
                            </a:schemeClr>
                          </a:solidFill>
                        </a:rPr>
                        <a:t>1,661</a:t>
                      </a:r>
                    </a:p>
                  </a:txBody>
                  <a:tcPr marL="216869" marR="162652" marT="108435" marB="108435" anchor="ctr"/>
                </a:tc>
                <a:tc>
                  <a:txBody>
                    <a:bodyPr/>
                    <a:lstStyle/>
                    <a:p>
                      <a:pPr algn="r"/>
                      <a:r>
                        <a:rPr lang="en-US" sz="1500">
                          <a:solidFill>
                            <a:schemeClr val="tx1">
                              <a:lumMod val="75000"/>
                              <a:lumOff val="25000"/>
                            </a:schemeClr>
                          </a:solidFill>
                        </a:rPr>
                        <a:t>2,288</a:t>
                      </a:r>
                    </a:p>
                  </a:txBody>
                  <a:tcPr marL="216869" marR="162652" marT="108435" marB="108435" anchor="ctr"/>
                </a:tc>
                <a:extLst>
                  <a:ext uri="{0D108BD9-81ED-4DB2-BD59-A6C34878D82A}">
                    <a16:rowId xmlns:a16="http://schemas.microsoft.com/office/drawing/2014/main" val="786231225"/>
                  </a:ext>
                </a:extLst>
              </a:tr>
              <a:tr h="484284">
                <a:tc>
                  <a:txBody>
                    <a:bodyPr/>
                    <a:lstStyle/>
                    <a:p>
                      <a:r>
                        <a:rPr lang="en-US" sz="1500">
                          <a:solidFill>
                            <a:schemeClr val="tx1">
                              <a:lumMod val="75000"/>
                              <a:lumOff val="25000"/>
                            </a:schemeClr>
                          </a:solidFill>
                          <a:effectLst/>
                        </a:rPr>
                        <a:t>Latinx</a:t>
                      </a:r>
                    </a:p>
                  </a:txBody>
                  <a:tcPr marL="216869" marR="162652" marT="108435" marB="108435" anchor="ctr"/>
                </a:tc>
                <a:tc>
                  <a:txBody>
                    <a:bodyPr/>
                    <a:lstStyle/>
                    <a:p>
                      <a:pPr algn="r"/>
                      <a:r>
                        <a:rPr lang="en-US" sz="1500">
                          <a:solidFill>
                            <a:schemeClr val="tx1">
                              <a:lumMod val="75000"/>
                              <a:lumOff val="25000"/>
                            </a:schemeClr>
                          </a:solidFill>
                        </a:rPr>
                        <a:t>1,121</a:t>
                      </a:r>
                    </a:p>
                  </a:txBody>
                  <a:tcPr marL="216869" marR="162652" marT="108435" marB="108435" anchor="ctr"/>
                </a:tc>
                <a:tc>
                  <a:txBody>
                    <a:bodyPr/>
                    <a:lstStyle/>
                    <a:p>
                      <a:pPr algn="r"/>
                      <a:r>
                        <a:rPr lang="en-US" sz="1500">
                          <a:solidFill>
                            <a:schemeClr val="tx1">
                              <a:lumMod val="75000"/>
                              <a:lumOff val="25000"/>
                            </a:schemeClr>
                          </a:solidFill>
                        </a:rPr>
                        <a:t>2,235</a:t>
                      </a:r>
                    </a:p>
                  </a:txBody>
                  <a:tcPr marL="216869" marR="162652" marT="108435" marB="108435" anchor="ctr"/>
                </a:tc>
                <a:extLst>
                  <a:ext uri="{0D108BD9-81ED-4DB2-BD59-A6C34878D82A}">
                    <a16:rowId xmlns:a16="http://schemas.microsoft.com/office/drawing/2014/main" val="1924010947"/>
                  </a:ext>
                </a:extLst>
              </a:tr>
              <a:tr h="484284">
                <a:tc>
                  <a:txBody>
                    <a:bodyPr/>
                    <a:lstStyle/>
                    <a:p>
                      <a:r>
                        <a:rPr lang="en-US" sz="1500">
                          <a:solidFill>
                            <a:schemeClr val="tx1">
                              <a:lumMod val="75000"/>
                              <a:lumOff val="25000"/>
                            </a:schemeClr>
                          </a:solidFill>
                          <a:effectLst/>
                        </a:rPr>
                        <a:t>Asian</a:t>
                      </a:r>
                    </a:p>
                  </a:txBody>
                  <a:tcPr marL="216869" marR="162652" marT="108435" marB="108435" anchor="ctr"/>
                </a:tc>
                <a:tc>
                  <a:txBody>
                    <a:bodyPr/>
                    <a:lstStyle/>
                    <a:p>
                      <a:pPr algn="r"/>
                      <a:r>
                        <a:rPr lang="en-US" sz="1500">
                          <a:solidFill>
                            <a:schemeClr val="tx1">
                              <a:lumMod val="75000"/>
                              <a:lumOff val="25000"/>
                            </a:schemeClr>
                          </a:solidFill>
                        </a:rPr>
                        <a:t>238</a:t>
                      </a:r>
                    </a:p>
                  </a:txBody>
                  <a:tcPr marL="216869" marR="162652" marT="108435" marB="108435" anchor="ctr"/>
                </a:tc>
                <a:tc>
                  <a:txBody>
                    <a:bodyPr/>
                    <a:lstStyle/>
                    <a:p>
                      <a:pPr algn="r"/>
                      <a:r>
                        <a:rPr lang="en-US" sz="1500">
                          <a:solidFill>
                            <a:schemeClr val="tx1">
                              <a:lumMod val="75000"/>
                              <a:lumOff val="25000"/>
                            </a:schemeClr>
                          </a:solidFill>
                        </a:rPr>
                        <a:t>325</a:t>
                      </a:r>
                    </a:p>
                  </a:txBody>
                  <a:tcPr marL="216869" marR="162652" marT="108435" marB="108435" anchor="ctr"/>
                </a:tc>
                <a:extLst>
                  <a:ext uri="{0D108BD9-81ED-4DB2-BD59-A6C34878D82A}">
                    <a16:rowId xmlns:a16="http://schemas.microsoft.com/office/drawing/2014/main" val="331367700"/>
                  </a:ext>
                </a:extLst>
              </a:tr>
              <a:tr h="484284">
                <a:tc>
                  <a:txBody>
                    <a:bodyPr/>
                    <a:lstStyle/>
                    <a:p>
                      <a:r>
                        <a:rPr lang="en-US" sz="1500">
                          <a:solidFill>
                            <a:schemeClr val="tx1">
                              <a:lumMod val="75000"/>
                              <a:lumOff val="25000"/>
                            </a:schemeClr>
                          </a:solidFill>
                          <a:effectLst/>
                        </a:rPr>
                        <a:t>Indigenous</a:t>
                      </a:r>
                    </a:p>
                  </a:txBody>
                  <a:tcPr marL="216869" marR="162652" marT="108435" marB="108435" anchor="ctr"/>
                </a:tc>
                <a:tc>
                  <a:txBody>
                    <a:bodyPr/>
                    <a:lstStyle/>
                    <a:p>
                      <a:pPr algn="r"/>
                      <a:r>
                        <a:rPr lang="en-US" sz="1500">
                          <a:solidFill>
                            <a:schemeClr val="tx1">
                              <a:lumMod val="75000"/>
                              <a:lumOff val="25000"/>
                            </a:schemeClr>
                          </a:solidFill>
                        </a:rPr>
                        <a:t>225</a:t>
                      </a:r>
                    </a:p>
                  </a:txBody>
                  <a:tcPr marL="216869" marR="162652" marT="108435" marB="108435" anchor="ctr"/>
                </a:tc>
                <a:tc>
                  <a:txBody>
                    <a:bodyPr/>
                    <a:lstStyle/>
                    <a:p>
                      <a:pPr algn="r"/>
                      <a:r>
                        <a:rPr lang="en-US" sz="1500" dirty="0">
                          <a:solidFill>
                            <a:schemeClr val="tx1">
                              <a:lumMod val="75000"/>
                              <a:lumOff val="25000"/>
                            </a:schemeClr>
                          </a:solidFill>
                        </a:rPr>
                        <a:t>562</a:t>
                      </a:r>
                    </a:p>
                  </a:txBody>
                  <a:tcPr marL="216869" marR="162652" marT="108435" marB="108435" anchor="ctr"/>
                </a:tc>
                <a:extLst>
                  <a:ext uri="{0D108BD9-81ED-4DB2-BD59-A6C34878D82A}">
                    <a16:rowId xmlns:a16="http://schemas.microsoft.com/office/drawing/2014/main" val="3505645358"/>
                  </a:ext>
                </a:extLst>
              </a:tr>
            </a:tbl>
          </a:graphicData>
        </a:graphic>
      </p:graphicFrame>
    </p:spTree>
    <p:extLst>
      <p:ext uri="{BB962C8B-B14F-4D97-AF65-F5344CB8AC3E}">
        <p14:creationId xmlns:p14="http://schemas.microsoft.com/office/powerpoint/2010/main" val="256009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D0E-FD99-2D07-35E0-9BD8DD26BB17}"/>
              </a:ext>
            </a:extLst>
          </p:cNvPr>
          <p:cNvSpPr>
            <a:spLocks noGrp="1"/>
          </p:cNvSpPr>
          <p:nvPr>
            <p:ph type="title"/>
          </p:nvPr>
        </p:nvSpPr>
        <p:spPr/>
        <p:txBody>
          <a:bodyPr/>
          <a:lstStyle/>
          <a:p>
            <a:pPr algn="ctr"/>
            <a:r>
              <a:rPr lang="en-US" dirty="0"/>
              <a:t>Preliminary Results </a:t>
            </a:r>
            <a:br>
              <a:rPr lang="en-US" dirty="0"/>
            </a:br>
            <a:r>
              <a:rPr lang="en-US" sz="1800" dirty="0"/>
              <a:t>Coefficient</a:t>
            </a:r>
            <a:r>
              <a:rPr lang="en-US" sz="1800" dirty="0">
                <a:ea typeface="+mj-lt"/>
                <a:cs typeface="+mj-lt"/>
              </a:rPr>
              <a:t> Plot of Mixed Effect Negative Binomial Regression Models for Missing woman and men During Floods</a:t>
            </a:r>
            <a:endParaRPr lang="en-US" sz="1800" dirty="0"/>
          </a:p>
        </p:txBody>
      </p:sp>
      <p:pic>
        <p:nvPicPr>
          <p:cNvPr id="5" name="Picture 4" descr="A graph with lines and dots&#10;&#10;Description automatically generated">
            <a:extLst>
              <a:ext uri="{FF2B5EF4-FFF2-40B4-BE49-F238E27FC236}">
                <a16:creationId xmlns:a16="http://schemas.microsoft.com/office/drawing/2014/main" id="{0216C0D9-4A25-BE2B-78B1-06D33C3E2A38}"/>
              </a:ext>
            </a:extLst>
          </p:cNvPr>
          <p:cNvPicPr>
            <a:picLocks noChangeAspect="1"/>
          </p:cNvPicPr>
          <p:nvPr/>
        </p:nvPicPr>
        <p:blipFill>
          <a:blip r:embed="rId3"/>
          <a:stretch>
            <a:fillRect/>
          </a:stretch>
        </p:blipFill>
        <p:spPr>
          <a:xfrm>
            <a:off x="2948463" y="1892063"/>
            <a:ext cx="6784751" cy="4583552"/>
          </a:xfrm>
          <a:prstGeom prst="rect">
            <a:avLst/>
          </a:prstGeom>
        </p:spPr>
      </p:pic>
    </p:spTree>
    <p:extLst>
      <p:ext uri="{BB962C8B-B14F-4D97-AF65-F5344CB8AC3E}">
        <p14:creationId xmlns:p14="http://schemas.microsoft.com/office/powerpoint/2010/main" val="31617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D0E-FD99-2D07-35E0-9BD8DD26BB17}"/>
              </a:ext>
            </a:extLst>
          </p:cNvPr>
          <p:cNvSpPr>
            <a:spLocks noGrp="1"/>
          </p:cNvSpPr>
          <p:nvPr>
            <p:ph type="title"/>
          </p:nvPr>
        </p:nvSpPr>
        <p:spPr/>
        <p:txBody>
          <a:bodyPr/>
          <a:lstStyle/>
          <a:p>
            <a:pPr algn="ctr"/>
            <a:r>
              <a:rPr lang="en-US" dirty="0"/>
              <a:t>Preliminary Results </a:t>
            </a:r>
            <a:br>
              <a:rPr lang="en-US" dirty="0"/>
            </a:br>
            <a:r>
              <a:rPr lang="en-US" sz="1800" dirty="0"/>
              <a:t>Coefficient Plot of mixed Effect Negative Binomial Regression models of missing Persons by race </a:t>
            </a:r>
          </a:p>
        </p:txBody>
      </p:sp>
      <p:pic>
        <p:nvPicPr>
          <p:cNvPr id="4" name="Picture 3">
            <a:extLst>
              <a:ext uri="{FF2B5EF4-FFF2-40B4-BE49-F238E27FC236}">
                <a16:creationId xmlns:a16="http://schemas.microsoft.com/office/drawing/2014/main" id="{7A816B09-D621-4487-147B-24631CD09DC3}"/>
              </a:ext>
            </a:extLst>
          </p:cNvPr>
          <p:cNvPicPr>
            <a:picLocks noChangeAspect="1"/>
          </p:cNvPicPr>
          <p:nvPr/>
        </p:nvPicPr>
        <p:blipFill>
          <a:blip r:embed="rId3"/>
          <a:stretch>
            <a:fillRect/>
          </a:stretch>
        </p:blipFill>
        <p:spPr>
          <a:xfrm>
            <a:off x="2642937" y="1866184"/>
            <a:ext cx="6906126" cy="4609431"/>
          </a:xfrm>
          <a:prstGeom prst="rect">
            <a:avLst/>
          </a:prstGeom>
        </p:spPr>
      </p:pic>
    </p:spTree>
    <p:extLst>
      <p:ext uri="{BB962C8B-B14F-4D97-AF65-F5344CB8AC3E}">
        <p14:creationId xmlns:p14="http://schemas.microsoft.com/office/powerpoint/2010/main" val="299200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D0E-FD99-2D07-35E0-9BD8DD26BB17}"/>
              </a:ext>
            </a:extLst>
          </p:cNvPr>
          <p:cNvSpPr>
            <a:spLocks noGrp="1"/>
          </p:cNvSpPr>
          <p:nvPr>
            <p:ph type="title"/>
          </p:nvPr>
        </p:nvSpPr>
        <p:spPr/>
        <p:txBody>
          <a:bodyPr/>
          <a:lstStyle/>
          <a:p>
            <a:pPr algn="ctr"/>
            <a:r>
              <a:rPr lang="en-US" dirty="0"/>
              <a:t>Preliminary Results </a:t>
            </a:r>
            <a:br>
              <a:rPr lang="en-US" dirty="0"/>
            </a:br>
            <a:r>
              <a:rPr lang="en-US" sz="1800" dirty="0"/>
              <a:t>Coefficient Plot of mixed Effect Negative Binomial Regression model of missing Men by race </a:t>
            </a:r>
          </a:p>
        </p:txBody>
      </p:sp>
      <p:pic>
        <p:nvPicPr>
          <p:cNvPr id="3" name="Picture 2" descr="A graph with different colored lines&#10;&#10;Description automatically generated">
            <a:extLst>
              <a:ext uri="{FF2B5EF4-FFF2-40B4-BE49-F238E27FC236}">
                <a16:creationId xmlns:a16="http://schemas.microsoft.com/office/drawing/2014/main" id="{E47B1CC5-761F-3BE4-56DF-A28E457A6BA2}"/>
              </a:ext>
            </a:extLst>
          </p:cNvPr>
          <p:cNvPicPr>
            <a:picLocks noChangeAspect="1"/>
          </p:cNvPicPr>
          <p:nvPr/>
        </p:nvPicPr>
        <p:blipFill>
          <a:blip r:embed="rId3"/>
          <a:stretch>
            <a:fillRect/>
          </a:stretch>
        </p:blipFill>
        <p:spPr>
          <a:xfrm>
            <a:off x="2305727" y="1874517"/>
            <a:ext cx="7122694" cy="4756985"/>
          </a:xfrm>
          <a:prstGeom prst="rect">
            <a:avLst/>
          </a:prstGeom>
        </p:spPr>
      </p:pic>
    </p:spTree>
    <p:extLst>
      <p:ext uri="{BB962C8B-B14F-4D97-AF65-F5344CB8AC3E}">
        <p14:creationId xmlns:p14="http://schemas.microsoft.com/office/powerpoint/2010/main" val="288341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D0E-FD99-2D07-35E0-9BD8DD26BB17}"/>
              </a:ext>
            </a:extLst>
          </p:cNvPr>
          <p:cNvSpPr>
            <a:spLocks noGrp="1"/>
          </p:cNvSpPr>
          <p:nvPr>
            <p:ph type="title"/>
          </p:nvPr>
        </p:nvSpPr>
        <p:spPr/>
        <p:txBody>
          <a:bodyPr/>
          <a:lstStyle/>
          <a:p>
            <a:pPr algn="ctr"/>
            <a:r>
              <a:rPr lang="en-US" dirty="0"/>
              <a:t>Preliminary Results </a:t>
            </a:r>
            <a:br>
              <a:rPr lang="en-US" dirty="0"/>
            </a:br>
            <a:r>
              <a:rPr lang="en-US" sz="1800" dirty="0"/>
              <a:t>Coefficient Plot of mixed Effect Negative Binomial Regression model of missing woman by race </a:t>
            </a:r>
          </a:p>
        </p:txBody>
      </p:sp>
      <p:pic>
        <p:nvPicPr>
          <p:cNvPr id="4" name="Picture 3" descr="A graph with different colored lines&#10;&#10;Description automatically generated">
            <a:extLst>
              <a:ext uri="{FF2B5EF4-FFF2-40B4-BE49-F238E27FC236}">
                <a16:creationId xmlns:a16="http://schemas.microsoft.com/office/drawing/2014/main" id="{F09D8BEC-19A2-8861-B662-59944429F9F9}"/>
              </a:ext>
            </a:extLst>
          </p:cNvPr>
          <p:cNvPicPr>
            <a:picLocks noChangeAspect="1"/>
          </p:cNvPicPr>
          <p:nvPr/>
        </p:nvPicPr>
        <p:blipFill>
          <a:blip r:embed="rId3"/>
          <a:stretch>
            <a:fillRect/>
          </a:stretch>
        </p:blipFill>
        <p:spPr>
          <a:xfrm>
            <a:off x="2859702" y="1826079"/>
            <a:ext cx="6962273" cy="4649536"/>
          </a:xfrm>
          <a:prstGeom prst="rect">
            <a:avLst/>
          </a:prstGeom>
        </p:spPr>
      </p:pic>
    </p:spTree>
    <p:extLst>
      <p:ext uri="{BB962C8B-B14F-4D97-AF65-F5344CB8AC3E}">
        <p14:creationId xmlns:p14="http://schemas.microsoft.com/office/powerpoint/2010/main" val="167031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72B1-EACC-D98D-F091-E105CE7DDA49}"/>
              </a:ext>
            </a:extLst>
          </p:cNvPr>
          <p:cNvSpPr>
            <a:spLocks noGrp="1"/>
          </p:cNvSpPr>
          <p:nvPr>
            <p:ph type="title"/>
          </p:nvPr>
        </p:nvSpPr>
        <p:spPr/>
        <p:txBody>
          <a:bodyPr/>
          <a:lstStyle/>
          <a:p>
            <a:r>
              <a:rPr lang="en-US"/>
              <a:t>Discussion and Results</a:t>
            </a:r>
          </a:p>
        </p:txBody>
      </p:sp>
      <p:sp>
        <p:nvSpPr>
          <p:cNvPr id="3" name="Content Placeholder 2">
            <a:extLst>
              <a:ext uri="{FF2B5EF4-FFF2-40B4-BE49-F238E27FC236}">
                <a16:creationId xmlns:a16="http://schemas.microsoft.com/office/drawing/2014/main" id="{CD1CB5F4-DC59-7E6D-8C2C-EF0AC998CE02}"/>
              </a:ext>
            </a:extLst>
          </p:cNvPr>
          <p:cNvSpPr>
            <a:spLocks noGrp="1"/>
          </p:cNvSpPr>
          <p:nvPr>
            <p:ph idx="1"/>
          </p:nvPr>
        </p:nvSpPr>
        <p:spPr>
          <a:xfrm>
            <a:off x="1251678" y="1367693"/>
            <a:ext cx="10510475" cy="5293437"/>
          </a:xfrm>
        </p:spPr>
        <p:txBody>
          <a:bodyPr vert="horz" lIns="91440" tIns="45720" rIns="91440" bIns="45720" rtlCol="0" anchor="t">
            <a:normAutofit/>
          </a:bodyPr>
          <a:lstStyle/>
          <a:p>
            <a:pPr marL="0" indent="0">
              <a:lnSpc>
                <a:spcPct val="90000"/>
              </a:lnSpc>
              <a:buNone/>
            </a:pPr>
            <a:r>
              <a:rPr lang="en-US" b="1" dirty="0"/>
              <a:t>Flash Floods:</a:t>
            </a:r>
          </a:p>
          <a:p>
            <a:pPr>
              <a:lnSpc>
                <a:spcPct val="90000"/>
              </a:lnSpc>
            </a:pPr>
            <a:r>
              <a:rPr lang="en-US" dirty="0"/>
              <a:t>Have a more significant association with missing persons compared to general floods.</a:t>
            </a:r>
          </a:p>
          <a:p>
            <a:pPr marL="0" indent="0">
              <a:lnSpc>
                <a:spcPct val="90000"/>
              </a:lnSpc>
              <a:buNone/>
            </a:pPr>
            <a:r>
              <a:rPr lang="en-US" b="1" dirty="0"/>
              <a:t>Gender Differences:</a:t>
            </a:r>
          </a:p>
          <a:p>
            <a:pPr>
              <a:lnSpc>
                <a:spcPct val="90000"/>
              </a:lnSpc>
            </a:pPr>
            <a:r>
              <a:rPr lang="en-US" dirty="0"/>
              <a:t>Both men and women are affected by flash floods, with woman showing a slightly stronger association.</a:t>
            </a:r>
          </a:p>
          <a:p>
            <a:pPr marL="0" indent="0">
              <a:lnSpc>
                <a:spcPct val="90000"/>
              </a:lnSpc>
              <a:buNone/>
            </a:pPr>
            <a:r>
              <a:rPr lang="en-US" b="1" dirty="0"/>
              <a:t>Racial Differences in Flash Floods</a:t>
            </a:r>
            <a:endParaRPr lang="en-US" dirty="0"/>
          </a:p>
          <a:p>
            <a:pPr>
              <a:lnSpc>
                <a:spcPct val="90000"/>
              </a:lnSpc>
            </a:pPr>
            <a:r>
              <a:rPr lang="en-US" dirty="0"/>
              <a:t>Women: varied positive associations across all racial groups, . Indigenous and Asian women have higher coefficients, but with uncertainty</a:t>
            </a:r>
          </a:p>
          <a:p>
            <a:pPr>
              <a:lnSpc>
                <a:spcPct val="90000"/>
              </a:lnSpc>
            </a:pPr>
            <a:r>
              <a:rPr lang="en-US" dirty="0"/>
              <a:t>Men: positive associations, marginally significant for Black and White men</a:t>
            </a:r>
          </a:p>
          <a:p>
            <a:pPr marL="0" indent="0">
              <a:lnSpc>
                <a:spcPct val="90000"/>
              </a:lnSpc>
              <a:buNone/>
            </a:pPr>
            <a:r>
              <a:rPr lang="en-US" b="1" dirty="0"/>
              <a:t>Implications:</a:t>
            </a:r>
          </a:p>
          <a:p>
            <a:pPr>
              <a:lnSpc>
                <a:spcPct val="90000"/>
              </a:lnSpc>
            </a:pPr>
            <a:r>
              <a:rPr lang="en-US" dirty="0"/>
              <a:t>Targeted interventions are needed for flash floods, especially for vulnerable groups.</a:t>
            </a:r>
          </a:p>
          <a:p>
            <a:pPr>
              <a:lnSpc>
                <a:spcPct val="90000"/>
              </a:lnSpc>
            </a:pPr>
            <a:r>
              <a:rPr lang="en-US" dirty="0"/>
              <a:t>Further research is necessary to understand and address the disparities in flood impacts.</a:t>
            </a:r>
          </a:p>
          <a:p>
            <a:pPr marL="0" indent="0">
              <a:buNone/>
            </a:pPr>
            <a:endParaRPr lang="en-US" dirty="0"/>
          </a:p>
        </p:txBody>
      </p:sp>
    </p:spTree>
    <p:extLst>
      <p:ext uri="{BB962C8B-B14F-4D97-AF65-F5344CB8AC3E}">
        <p14:creationId xmlns:p14="http://schemas.microsoft.com/office/powerpoint/2010/main" val="285653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7EFE-73B5-BA77-EF22-4E2E26E1A814}"/>
              </a:ext>
            </a:extLst>
          </p:cNvPr>
          <p:cNvSpPr>
            <a:spLocks noGrp="1"/>
          </p:cNvSpPr>
          <p:nvPr>
            <p:ph type="title"/>
          </p:nvPr>
        </p:nvSpPr>
        <p:spPr/>
        <p:txBody>
          <a:bodyPr/>
          <a:lstStyle/>
          <a:p>
            <a:r>
              <a:rPr lang="en-US"/>
              <a:t>Future Directions</a:t>
            </a:r>
          </a:p>
        </p:txBody>
      </p:sp>
      <p:sp>
        <p:nvSpPr>
          <p:cNvPr id="3" name="Content Placeholder 2">
            <a:extLst>
              <a:ext uri="{FF2B5EF4-FFF2-40B4-BE49-F238E27FC236}">
                <a16:creationId xmlns:a16="http://schemas.microsoft.com/office/drawing/2014/main" id="{964B5174-EDC0-7706-5CB7-53AC30CAB475}"/>
              </a:ext>
            </a:extLst>
          </p:cNvPr>
          <p:cNvSpPr>
            <a:spLocks noGrp="1"/>
          </p:cNvSpPr>
          <p:nvPr>
            <p:ph idx="1"/>
          </p:nvPr>
        </p:nvSpPr>
        <p:spPr/>
        <p:txBody>
          <a:bodyPr vert="horz" lIns="91440" tIns="45720" rIns="91440" bIns="45720" rtlCol="0" anchor="t">
            <a:normAutofit/>
          </a:bodyPr>
          <a:lstStyle/>
          <a:p>
            <a:r>
              <a:rPr lang="en-US"/>
              <a:t>Include more key predictors, controls and context variables </a:t>
            </a:r>
          </a:p>
          <a:p>
            <a:r>
              <a:rPr lang="en-US"/>
              <a:t>Control for spatial autocorrelation </a:t>
            </a:r>
          </a:p>
          <a:p>
            <a:r>
              <a:rPr lang="en-US"/>
              <a:t>Center key predictors </a:t>
            </a:r>
          </a:p>
          <a:p>
            <a:r>
              <a:rPr lang="en-US"/>
              <a:t>Add population exposure to the models.</a:t>
            </a:r>
          </a:p>
          <a:p>
            <a:endParaRPr lang="en-US"/>
          </a:p>
        </p:txBody>
      </p:sp>
    </p:spTree>
    <p:extLst>
      <p:ext uri="{BB962C8B-B14F-4D97-AF65-F5344CB8AC3E}">
        <p14:creationId xmlns:p14="http://schemas.microsoft.com/office/powerpoint/2010/main" val="340981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 name="Freeform 6">
            <a:extLst>
              <a:ext uri="{FF2B5EF4-FFF2-40B4-BE49-F238E27FC236}">
                <a16:creationId xmlns:a16="http://schemas.microsoft.com/office/drawing/2014/main" id="{EBF1E1B7-3DE3-4255-89E2-E2726F2BB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46" name="Rectangle 45">
            <a:extLst>
              <a:ext uri="{FF2B5EF4-FFF2-40B4-BE49-F238E27FC236}">
                <a16:creationId xmlns:a16="http://schemas.microsoft.com/office/drawing/2014/main" id="{75E81CEE-093A-4825-94F3-1E1675668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88A682B6-F959-4EDE-BE93-F09B0D634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49F53-69E3-B94D-8CBD-C723CDCA160A}"/>
              </a:ext>
            </a:extLst>
          </p:cNvPr>
          <p:cNvSpPr>
            <a:spLocks noGrp="1"/>
          </p:cNvSpPr>
          <p:nvPr>
            <p:ph type="title"/>
          </p:nvPr>
        </p:nvSpPr>
        <p:spPr>
          <a:xfrm>
            <a:off x="1375423" y="3176833"/>
            <a:ext cx="10318418" cy="2581538"/>
          </a:xfrm>
        </p:spPr>
        <p:txBody>
          <a:bodyPr vert="horz" lIns="91440" tIns="45720" rIns="91440" bIns="45720" rtlCol="0" anchor="ctr">
            <a:normAutofit fontScale="90000"/>
          </a:bodyPr>
          <a:lstStyle/>
          <a:p>
            <a:pPr algn="ctr"/>
            <a:r>
              <a:rPr lang="en-US" sz="3500" spc="800"/>
              <a:t>Questions?</a:t>
            </a:r>
            <a:br>
              <a:rPr lang="en-US" sz="3500" spc="800"/>
            </a:br>
            <a:br>
              <a:rPr lang="en-US" sz="3500" spc="800"/>
            </a:br>
            <a:r>
              <a:rPr lang="en-US" sz="3500" spc="800"/>
              <a:t>Email: </a:t>
            </a:r>
            <a:r>
              <a:rPr lang="en-US" sz="3500" spc="800">
                <a:solidFill>
                  <a:schemeClr val="tx1"/>
                </a:solidFill>
                <a:hlinkClick r:id="rId3">
                  <a:extLst>
                    <a:ext uri="{A12FA001-AC4F-418D-AE19-62706E023703}">
                      <ahyp:hlinkClr xmlns:ahyp="http://schemas.microsoft.com/office/drawing/2018/hyperlinkcolor" val="tx"/>
                    </a:ext>
                  </a:extLst>
                </a:hlinkClick>
              </a:rPr>
              <a:t>Schenk.67@buckeyemail.osu.edu</a:t>
            </a:r>
            <a:br>
              <a:rPr lang="en-US" sz="3500" spc="800"/>
            </a:br>
            <a:br>
              <a:rPr lang="en-US" sz="3500" spc="800"/>
            </a:br>
            <a:r>
              <a:rPr lang="en-US" sz="3500" spc="800"/>
              <a:t>Twitter/X: @</a:t>
            </a:r>
            <a:r>
              <a:rPr lang="en-US" sz="3500" spc="800" err="1"/>
              <a:t>Schenkday</a:t>
            </a:r>
            <a:r>
              <a:rPr lang="en-US" sz="3500" spc="800"/>
              <a:t> </a:t>
            </a:r>
          </a:p>
        </p:txBody>
      </p:sp>
      <p:pic>
        <p:nvPicPr>
          <p:cNvPr id="5" name="Picture 4" descr="Magnifying glass on clear background">
            <a:extLst>
              <a:ext uri="{FF2B5EF4-FFF2-40B4-BE49-F238E27FC236}">
                <a16:creationId xmlns:a16="http://schemas.microsoft.com/office/drawing/2014/main" id="{09E853A3-8604-963A-0624-115D22D8282B}"/>
              </a:ext>
            </a:extLst>
          </p:cNvPr>
          <p:cNvPicPr>
            <a:picLocks noChangeAspect="1"/>
          </p:cNvPicPr>
          <p:nvPr/>
        </p:nvPicPr>
        <p:blipFill rotWithShape="1">
          <a:blip r:embed="rId4"/>
          <a:srcRect t="32622" b="32623"/>
          <a:stretch/>
        </p:blipFill>
        <p:spPr>
          <a:xfrm>
            <a:off x="-1" y="246561"/>
            <a:ext cx="12192000" cy="2828482"/>
          </a:xfrm>
          <a:prstGeom prst="rect">
            <a:avLst/>
          </a:prstGeom>
        </p:spPr>
      </p:pic>
      <p:sp>
        <p:nvSpPr>
          <p:cNvPr id="50" name="Rectangle 49">
            <a:extLst>
              <a:ext uri="{FF2B5EF4-FFF2-40B4-BE49-F238E27FC236}">
                <a16:creationId xmlns:a16="http://schemas.microsoft.com/office/drawing/2014/main" id="{3D47BD62-B651-410A-BD99-D4E5B1F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52" name="Freeform 6">
            <a:extLst>
              <a:ext uri="{FF2B5EF4-FFF2-40B4-BE49-F238E27FC236}">
                <a16:creationId xmlns:a16="http://schemas.microsoft.com/office/drawing/2014/main" id="{242B58E5-7C58-4904-B316-D9172863E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38164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F670-E858-2D54-B90C-6D54EEA86A6E}"/>
              </a:ext>
            </a:extLst>
          </p:cNvPr>
          <p:cNvSpPr>
            <a:spLocks noGrp="1"/>
          </p:cNvSpPr>
          <p:nvPr>
            <p:ph type="title"/>
          </p:nvPr>
        </p:nvSpPr>
        <p:spPr>
          <a:xfrm>
            <a:off x="1251679" y="645107"/>
            <a:ext cx="3384329" cy="1640894"/>
          </a:xfrm>
        </p:spPr>
        <p:txBody>
          <a:bodyPr anchor="t">
            <a:normAutofit/>
          </a:bodyPr>
          <a:lstStyle/>
          <a:p>
            <a:r>
              <a:rPr lang="en-US" sz="4000"/>
              <a:t>Flooding </a:t>
            </a:r>
          </a:p>
        </p:txBody>
      </p:sp>
      <p:sp>
        <p:nvSpPr>
          <p:cNvPr id="3" name="Content Placeholder 2">
            <a:extLst>
              <a:ext uri="{FF2B5EF4-FFF2-40B4-BE49-F238E27FC236}">
                <a16:creationId xmlns:a16="http://schemas.microsoft.com/office/drawing/2014/main" id="{83B94067-60E8-031A-2756-D99266A1E7F1}"/>
              </a:ext>
            </a:extLst>
          </p:cNvPr>
          <p:cNvSpPr>
            <a:spLocks noGrp="1"/>
          </p:cNvSpPr>
          <p:nvPr>
            <p:ph idx="1"/>
          </p:nvPr>
        </p:nvSpPr>
        <p:spPr>
          <a:xfrm>
            <a:off x="1251679" y="2286001"/>
            <a:ext cx="3384330" cy="3940844"/>
          </a:xfrm>
        </p:spPr>
        <p:txBody>
          <a:bodyPr vert="horz" lIns="91440" tIns="45720" rIns="91440" bIns="45720" rtlCol="0">
            <a:normAutofit/>
          </a:bodyPr>
          <a:lstStyle/>
          <a:p>
            <a:pPr marL="0" indent="0">
              <a:lnSpc>
                <a:spcPct val="100000"/>
              </a:lnSpc>
              <a:buNone/>
            </a:pPr>
            <a:r>
              <a:rPr lang="en-US" sz="1600" b="1" dirty="0">
                <a:ea typeface="+mn-lt"/>
                <a:cs typeface="+mn-lt"/>
              </a:rPr>
              <a:t>Definitions:</a:t>
            </a:r>
            <a:endParaRPr lang="en-US" sz="1600" dirty="0"/>
          </a:p>
          <a:p>
            <a:pPr>
              <a:lnSpc>
                <a:spcPct val="100000"/>
              </a:lnSpc>
            </a:pPr>
            <a:r>
              <a:rPr lang="en-US" sz="1600" b="1" dirty="0">
                <a:ea typeface="+mn-lt"/>
                <a:cs typeface="+mn-lt"/>
              </a:rPr>
              <a:t>Floods:</a:t>
            </a:r>
            <a:r>
              <a:rPr lang="en-US" sz="1600" dirty="0">
                <a:ea typeface="+mn-lt"/>
                <a:cs typeface="+mn-lt"/>
              </a:rPr>
              <a:t> The overflow of water onto dry land </a:t>
            </a:r>
          </a:p>
          <a:p>
            <a:pPr>
              <a:lnSpc>
                <a:spcPct val="100000"/>
              </a:lnSpc>
            </a:pPr>
            <a:r>
              <a:rPr lang="en-US" sz="1600" b="1" dirty="0">
                <a:ea typeface="+mn-lt"/>
                <a:cs typeface="+mn-lt"/>
              </a:rPr>
              <a:t>Flash Floods:</a:t>
            </a:r>
            <a:r>
              <a:rPr lang="en-US" sz="1600" dirty="0">
                <a:ea typeface="+mn-lt"/>
                <a:cs typeface="+mn-lt"/>
              </a:rPr>
              <a:t> Rapid flooding within six hours, with a quick rise in water levels and strong currents (Petersen, 2001).</a:t>
            </a:r>
            <a:endParaRPr lang="en-US" sz="1600" dirty="0"/>
          </a:p>
          <a:p>
            <a:pPr marL="0" indent="0">
              <a:lnSpc>
                <a:spcPct val="100000"/>
              </a:lnSpc>
              <a:buNone/>
            </a:pPr>
            <a:r>
              <a:rPr lang="en-US" sz="1600" b="1" dirty="0">
                <a:ea typeface="+mn-lt"/>
                <a:cs typeface="+mn-lt"/>
              </a:rPr>
              <a:t>Impact:</a:t>
            </a:r>
            <a:endParaRPr lang="en-US" sz="1600" dirty="0"/>
          </a:p>
          <a:p>
            <a:pPr>
              <a:lnSpc>
                <a:spcPct val="100000"/>
              </a:lnSpc>
            </a:pPr>
            <a:r>
              <a:rPr lang="en-US" sz="1600" dirty="0">
                <a:ea typeface="+mn-lt"/>
                <a:cs typeface="+mn-lt"/>
              </a:rPr>
              <a:t>Loss of life and property (</a:t>
            </a:r>
            <a:r>
              <a:rPr lang="en-US" sz="1600" dirty="0" err="1">
                <a:ea typeface="+mn-lt"/>
                <a:cs typeface="+mn-lt"/>
              </a:rPr>
              <a:t>Špitalar</a:t>
            </a:r>
            <a:r>
              <a:rPr lang="en-US" sz="1600" dirty="0">
                <a:ea typeface="+mn-lt"/>
                <a:cs typeface="+mn-lt"/>
              </a:rPr>
              <a:t> et al., 2014).</a:t>
            </a:r>
            <a:endParaRPr lang="en-US" sz="1600" dirty="0"/>
          </a:p>
        </p:txBody>
      </p:sp>
      <p:pic>
        <p:nvPicPr>
          <p:cNvPr id="4" name="Picture 3" descr="A map of the united states&#10;&#10;Description automatically generated">
            <a:extLst>
              <a:ext uri="{FF2B5EF4-FFF2-40B4-BE49-F238E27FC236}">
                <a16:creationId xmlns:a16="http://schemas.microsoft.com/office/drawing/2014/main" id="{4A77D938-10E8-4987-5F47-B366D2B7D786}"/>
              </a:ext>
            </a:extLst>
          </p:cNvPr>
          <p:cNvPicPr>
            <a:picLocks noChangeAspect="1"/>
          </p:cNvPicPr>
          <p:nvPr/>
        </p:nvPicPr>
        <p:blipFill rotWithShape="1">
          <a:blip r:embed="rId3"/>
          <a:srcRect t="1003" r="2" b="2"/>
          <a:stretch/>
        </p:blipFill>
        <p:spPr>
          <a:xfrm>
            <a:off x="5279472" y="645107"/>
            <a:ext cx="5995465" cy="5594047"/>
          </a:xfrm>
          <a:prstGeom prst="rect">
            <a:avLst/>
          </a:prstGeom>
        </p:spPr>
      </p:pic>
    </p:spTree>
    <p:extLst>
      <p:ext uri="{BB962C8B-B14F-4D97-AF65-F5344CB8AC3E}">
        <p14:creationId xmlns:p14="http://schemas.microsoft.com/office/powerpoint/2010/main" val="346248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DD0-5519-5FEE-1640-BD2F421769AE}"/>
              </a:ext>
            </a:extLst>
          </p:cNvPr>
          <p:cNvSpPr>
            <a:spLocks noGrp="1"/>
          </p:cNvSpPr>
          <p:nvPr>
            <p:ph type="title"/>
          </p:nvPr>
        </p:nvSpPr>
        <p:spPr>
          <a:xfrm>
            <a:off x="5195727" y="382385"/>
            <a:ext cx="6335338" cy="1492132"/>
          </a:xfrm>
        </p:spPr>
        <p:txBody>
          <a:bodyPr>
            <a:normAutofit/>
          </a:bodyPr>
          <a:lstStyle/>
          <a:p>
            <a:r>
              <a:rPr lang="en-US" dirty="0"/>
              <a:t>Societal Impacts</a:t>
            </a:r>
          </a:p>
        </p:txBody>
      </p:sp>
      <p:pic>
        <p:nvPicPr>
          <p:cNvPr id="5" name="Picture 4" descr="Aerial view of valley map">
            <a:extLst>
              <a:ext uri="{FF2B5EF4-FFF2-40B4-BE49-F238E27FC236}">
                <a16:creationId xmlns:a16="http://schemas.microsoft.com/office/drawing/2014/main" id="{C1F1B977-D08E-9AC4-80EE-C821C6598E91}"/>
              </a:ext>
            </a:extLst>
          </p:cNvPr>
          <p:cNvPicPr>
            <a:picLocks noChangeAspect="1"/>
          </p:cNvPicPr>
          <p:nvPr/>
        </p:nvPicPr>
        <p:blipFill rotWithShape="1">
          <a:blip r:embed="rId3"/>
          <a:srcRect l="27672" r="38051"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6D937BEA-E790-4144-BC49-D7FC29F5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608E718F-094A-9512-ACC6-C7AD1620204B}"/>
              </a:ext>
            </a:extLst>
          </p:cNvPr>
          <p:cNvSpPr>
            <a:spLocks noGrp="1"/>
          </p:cNvSpPr>
          <p:nvPr>
            <p:ph idx="1"/>
          </p:nvPr>
        </p:nvSpPr>
        <p:spPr>
          <a:xfrm>
            <a:off x="5195727" y="2286001"/>
            <a:ext cx="6335338" cy="3593591"/>
          </a:xfrm>
        </p:spPr>
        <p:txBody>
          <a:bodyPr>
            <a:normAutofit/>
          </a:bodyPr>
          <a:lstStyle/>
          <a:p>
            <a:pPr marL="0" indent="0">
              <a:lnSpc>
                <a:spcPct val="100000"/>
              </a:lnSpc>
              <a:buNone/>
            </a:pPr>
            <a:r>
              <a:rPr lang="en-US" sz="1700" b="1">
                <a:ea typeface="+mn-lt"/>
                <a:cs typeface="+mn-lt"/>
              </a:rPr>
              <a:t>Differences in Societal Impact:</a:t>
            </a:r>
            <a:endParaRPr lang="en-US" sz="1700"/>
          </a:p>
          <a:p>
            <a:pPr>
              <a:lnSpc>
                <a:spcPct val="100000"/>
              </a:lnSpc>
            </a:pPr>
            <a:r>
              <a:rPr lang="en-US" sz="1700" b="1">
                <a:ea typeface="+mn-lt"/>
                <a:cs typeface="+mn-lt"/>
              </a:rPr>
              <a:t>Flash Floods:</a:t>
            </a:r>
            <a:r>
              <a:rPr lang="en-US" sz="1700">
                <a:ea typeface="+mn-lt"/>
                <a:cs typeface="+mn-lt"/>
              </a:rPr>
              <a:t> Sudden and unpredictable, higher immediate risk (</a:t>
            </a:r>
            <a:r>
              <a:rPr lang="en-US" sz="1700" err="1">
                <a:ea typeface="+mn-lt"/>
                <a:cs typeface="+mn-lt"/>
              </a:rPr>
              <a:t>Gaume</a:t>
            </a:r>
            <a:r>
              <a:rPr lang="en-US" sz="1700">
                <a:ea typeface="+mn-lt"/>
                <a:cs typeface="+mn-lt"/>
              </a:rPr>
              <a:t> et al., 2009).</a:t>
            </a:r>
            <a:endParaRPr lang="en-US" sz="1700"/>
          </a:p>
          <a:p>
            <a:pPr>
              <a:lnSpc>
                <a:spcPct val="100000"/>
              </a:lnSpc>
            </a:pPr>
            <a:r>
              <a:rPr lang="en-US" sz="1700" b="1">
                <a:ea typeface="+mn-lt"/>
                <a:cs typeface="+mn-lt"/>
              </a:rPr>
              <a:t>Floods:</a:t>
            </a:r>
            <a:r>
              <a:rPr lang="en-US" sz="1700">
                <a:ea typeface="+mn-lt"/>
                <a:cs typeface="+mn-lt"/>
              </a:rPr>
              <a:t> Longer duration, extensive property damage, and displacement (</a:t>
            </a:r>
            <a:r>
              <a:rPr lang="en-US" sz="1700" err="1">
                <a:ea typeface="+mn-lt"/>
                <a:cs typeface="+mn-lt"/>
              </a:rPr>
              <a:t>Calianno</a:t>
            </a:r>
            <a:r>
              <a:rPr lang="en-US" sz="1700">
                <a:ea typeface="+mn-lt"/>
                <a:cs typeface="+mn-lt"/>
              </a:rPr>
              <a:t> et al., 2013).</a:t>
            </a:r>
            <a:endParaRPr lang="en-US" sz="1700"/>
          </a:p>
          <a:p>
            <a:pPr marL="0" indent="0">
              <a:lnSpc>
                <a:spcPct val="100000"/>
              </a:lnSpc>
              <a:buNone/>
            </a:pPr>
            <a:r>
              <a:rPr lang="en-US" sz="1700" b="1">
                <a:ea typeface="+mn-lt"/>
                <a:cs typeface="+mn-lt"/>
              </a:rPr>
              <a:t>Disparate Impact on Vulnerable Populations:</a:t>
            </a:r>
            <a:endParaRPr lang="en-US" sz="1700"/>
          </a:p>
          <a:p>
            <a:pPr>
              <a:lnSpc>
                <a:spcPct val="100000"/>
              </a:lnSpc>
            </a:pPr>
            <a:r>
              <a:rPr lang="en-US" sz="1700" b="1">
                <a:ea typeface="+mn-lt"/>
                <a:cs typeface="+mn-lt"/>
              </a:rPr>
              <a:t>Vulnerable Groups:</a:t>
            </a:r>
            <a:r>
              <a:rPr lang="en-US" sz="1700">
                <a:ea typeface="+mn-lt"/>
                <a:cs typeface="+mn-lt"/>
              </a:rPr>
              <a:t> Greater risks for low-income communities and minorities (</a:t>
            </a:r>
            <a:r>
              <a:rPr lang="en-US" sz="1700" err="1">
                <a:ea typeface="+mn-lt"/>
                <a:cs typeface="+mn-lt"/>
              </a:rPr>
              <a:t>Terti</a:t>
            </a:r>
            <a:r>
              <a:rPr lang="en-US" sz="1700">
                <a:ea typeface="+mn-lt"/>
                <a:cs typeface="+mn-lt"/>
              </a:rPr>
              <a:t> et al., 2015).</a:t>
            </a:r>
            <a:endParaRPr lang="en-US" sz="1700"/>
          </a:p>
          <a:p>
            <a:pPr marL="0" indent="0">
              <a:lnSpc>
                <a:spcPct val="100000"/>
              </a:lnSpc>
              <a:buNone/>
            </a:pPr>
            <a:r>
              <a:rPr lang="en-US" sz="1700" b="1">
                <a:ea typeface="+mn-lt"/>
                <a:cs typeface="+mn-lt"/>
              </a:rPr>
              <a:t>Differences Based on Race and Gender:</a:t>
            </a:r>
            <a:endParaRPr lang="en-US" sz="1700"/>
          </a:p>
          <a:p>
            <a:pPr>
              <a:lnSpc>
                <a:spcPct val="100000"/>
              </a:lnSpc>
            </a:pPr>
            <a:r>
              <a:rPr lang="en-US" sz="1700" b="1">
                <a:ea typeface="+mn-lt"/>
                <a:cs typeface="+mn-lt"/>
              </a:rPr>
              <a:t>Disparities:</a:t>
            </a:r>
            <a:r>
              <a:rPr lang="en-US" sz="1700">
                <a:ea typeface="+mn-lt"/>
                <a:cs typeface="+mn-lt"/>
              </a:rPr>
              <a:t> Higher impacts and slower recovery for minorities and women (Bhuiyan et al., 2021).</a:t>
            </a:r>
            <a:endParaRPr lang="en-US" sz="1700"/>
          </a:p>
          <a:p>
            <a:pPr>
              <a:lnSpc>
                <a:spcPct val="100000"/>
              </a:lnSpc>
            </a:pPr>
            <a:endParaRPr lang="en-US" sz="1700"/>
          </a:p>
        </p:txBody>
      </p:sp>
      <p:sp>
        <p:nvSpPr>
          <p:cNvPr id="11" name="Rectangle 10">
            <a:extLst>
              <a:ext uri="{FF2B5EF4-FFF2-40B4-BE49-F238E27FC236}">
                <a16:creationId xmlns:a16="http://schemas.microsoft.com/office/drawing/2014/main" id="{56E43BB3-11F2-4B6A-928E-1CE61757B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9780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552253E0-8D26-4A99-A750-1843DF284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txBody>
          <a:bodyPr/>
          <a:lstStyle/>
          <a:p>
            <a:endParaRPr lang="en-US"/>
          </a:p>
        </p:txBody>
      </p:sp>
      <p:sp>
        <p:nvSpPr>
          <p:cNvPr id="30" name="Rectangle 29">
            <a:extLst>
              <a:ext uri="{FF2B5EF4-FFF2-40B4-BE49-F238E27FC236}">
                <a16:creationId xmlns:a16="http://schemas.microsoft.com/office/drawing/2014/main" id="{3E0E7458-8FF3-4F8F-82E3-30F03B9A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70DE7-AF24-95AA-7111-BC3659EF6B15}"/>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a:t>Missing Persons</a:t>
            </a:r>
          </a:p>
        </p:txBody>
      </p:sp>
      <p:sp>
        <p:nvSpPr>
          <p:cNvPr id="32" name="Rectangle 31">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25F14D1F-04A0-0268-A8F6-CAED32F8EB70}"/>
              </a:ext>
            </a:extLst>
          </p:cNvPr>
          <p:cNvSpPr txBox="1"/>
          <p:nvPr/>
        </p:nvSpPr>
        <p:spPr>
          <a:xfrm>
            <a:off x="765051" y="1495169"/>
            <a:ext cx="6015897" cy="483149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spcBef>
                <a:spcPts val="700"/>
              </a:spcBef>
              <a:buClr>
                <a:schemeClr val="tx2"/>
              </a:buClr>
            </a:pPr>
            <a:r>
              <a:rPr lang="en-US" sz="1700" b="1" dirty="0">
                <a:solidFill>
                  <a:schemeClr val="tx1">
                    <a:lumMod val="65000"/>
                    <a:lumOff val="35000"/>
                  </a:schemeClr>
                </a:solidFill>
              </a:rPr>
              <a:t>Missing Persons:</a:t>
            </a:r>
            <a:r>
              <a:rPr lang="en-US" sz="1700" dirty="0">
                <a:solidFill>
                  <a:schemeClr val="tx1">
                    <a:lumMod val="65000"/>
                    <a:lumOff val="35000"/>
                  </a:schemeClr>
                </a:solidFill>
              </a:rPr>
              <a:t>​</a:t>
            </a:r>
          </a:p>
          <a:p>
            <a:pPr marL="228600" indent="-228600" defTabSz="914400">
              <a:spcBef>
                <a:spcPts val="700"/>
              </a:spcBef>
              <a:buClr>
                <a:schemeClr val="tx2"/>
              </a:buClr>
              <a:buFont typeface="Courier New"/>
              <a:buChar char="•"/>
            </a:pPr>
            <a:r>
              <a:rPr lang="en-US" sz="1700" b="1" dirty="0">
                <a:solidFill>
                  <a:schemeClr val="tx1">
                    <a:lumMod val="65000"/>
                    <a:lumOff val="35000"/>
                  </a:schemeClr>
                </a:solidFill>
              </a:rPr>
              <a:t>Causes:</a:t>
            </a:r>
            <a:r>
              <a:rPr lang="en-US" sz="1700" dirty="0">
                <a:solidFill>
                  <a:schemeClr val="tx1">
                    <a:lumMod val="65000"/>
                    <a:lumOff val="35000"/>
                  </a:schemeClr>
                </a:solidFill>
              </a:rPr>
              <a:t> Displacement and rescue challenges from flash floods and floods.​</a:t>
            </a:r>
          </a:p>
          <a:p>
            <a:pPr marL="228600" indent="-228600" defTabSz="914400">
              <a:spcBef>
                <a:spcPts val="700"/>
              </a:spcBef>
              <a:buClr>
                <a:schemeClr val="tx2"/>
              </a:buClr>
              <a:buFont typeface="Courier New"/>
              <a:buChar char="•"/>
            </a:pPr>
            <a:r>
              <a:rPr lang="en-US" sz="1700" b="1" dirty="0">
                <a:solidFill>
                  <a:schemeClr val="tx1">
                    <a:lumMod val="65000"/>
                    <a:lumOff val="35000"/>
                  </a:schemeClr>
                </a:solidFill>
              </a:rPr>
              <a:t>Disparities:</a:t>
            </a:r>
            <a:r>
              <a:rPr lang="en-US" sz="1700" dirty="0">
                <a:solidFill>
                  <a:schemeClr val="tx1">
                    <a:lumMod val="65000"/>
                    <a:lumOff val="35000"/>
                  </a:schemeClr>
                </a:solidFill>
              </a:rPr>
              <a:t> </a:t>
            </a:r>
          </a:p>
          <a:p>
            <a:pPr marL="685800" lvl="1" indent="-228600" defTabSz="914400">
              <a:spcBef>
                <a:spcPts val="700"/>
              </a:spcBef>
              <a:buClr>
                <a:schemeClr val="tx2"/>
              </a:buClr>
              <a:buFont typeface="Courier New"/>
              <a:buChar char="o"/>
            </a:pPr>
            <a:r>
              <a:rPr lang="en-US" sz="1700" dirty="0">
                <a:solidFill>
                  <a:schemeClr val="tx1">
                    <a:lumMod val="65000"/>
                    <a:lumOff val="35000"/>
                  </a:schemeClr>
                </a:solidFill>
              </a:rPr>
              <a:t>Higher unresolved cases among minority groups (</a:t>
            </a:r>
            <a:r>
              <a:rPr lang="en-US" sz="1700" dirty="0" err="1">
                <a:solidFill>
                  <a:schemeClr val="tx1">
                    <a:lumMod val="65000"/>
                    <a:lumOff val="35000"/>
                  </a:schemeClr>
                </a:solidFill>
              </a:rPr>
              <a:t>Calianno</a:t>
            </a:r>
            <a:r>
              <a:rPr lang="en-US" sz="1700" dirty="0">
                <a:solidFill>
                  <a:schemeClr val="tx1">
                    <a:lumMod val="65000"/>
                    <a:lumOff val="35000"/>
                  </a:schemeClr>
                </a:solidFill>
              </a:rPr>
              <a:t> et al., 2013).​</a:t>
            </a:r>
          </a:p>
          <a:p>
            <a:pPr marL="685800" lvl="1" indent="-228600" defTabSz="914400">
              <a:spcBef>
                <a:spcPts val="700"/>
              </a:spcBef>
              <a:buClr>
                <a:schemeClr val="tx2"/>
              </a:buClr>
              <a:buFont typeface="Courier New"/>
              <a:buChar char="o"/>
            </a:pPr>
            <a:r>
              <a:rPr lang="en-US" sz="1700" dirty="0">
                <a:solidFill>
                  <a:schemeClr val="tx1">
                    <a:lumMod val="65000"/>
                    <a:lumOff val="35000"/>
                  </a:schemeClr>
                </a:solidFill>
              </a:rPr>
              <a:t>Women are more vulnerable to natural disasters due to socio-economic disparities, responsibilities, and lack of resources (</a:t>
            </a:r>
            <a:r>
              <a:rPr lang="en-US" sz="1700" dirty="0" err="1">
                <a:solidFill>
                  <a:schemeClr val="tx1">
                    <a:lumMod val="65000"/>
                    <a:lumOff val="35000"/>
                  </a:schemeClr>
                </a:solidFill>
              </a:rPr>
              <a:t>Neumayer</a:t>
            </a:r>
            <a:r>
              <a:rPr lang="en-US" sz="1700" dirty="0">
                <a:solidFill>
                  <a:schemeClr val="tx1">
                    <a:lumMod val="65000"/>
                    <a:lumOff val="35000"/>
                  </a:schemeClr>
                </a:solidFill>
              </a:rPr>
              <a:t> &amp; </a:t>
            </a:r>
            <a:r>
              <a:rPr lang="en-US" sz="1700" dirty="0" err="1">
                <a:solidFill>
                  <a:schemeClr val="tx1">
                    <a:lumMod val="65000"/>
                    <a:lumOff val="35000"/>
                  </a:schemeClr>
                </a:solidFill>
              </a:rPr>
              <a:t>Plümper</a:t>
            </a:r>
            <a:r>
              <a:rPr lang="en-US" sz="1700" dirty="0">
                <a:solidFill>
                  <a:schemeClr val="tx1">
                    <a:lumMod val="65000"/>
                    <a:lumOff val="35000"/>
                  </a:schemeClr>
                </a:solidFill>
              </a:rPr>
              <a:t>, 2007).</a:t>
            </a:r>
          </a:p>
          <a:p>
            <a:pPr marL="228600" indent="-228600" defTabSz="914400">
              <a:spcBef>
                <a:spcPts val="700"/>
              </a:spcBef>
              <a:buClr>
                <a:schemeClr val="tx2"/>
              </a:buClr>
              <a:buFont typeface="Courier New"/>
              <a:buChar char="•"/>
            </a:pPr>
            <a:r>
              <a:rPr lang="en-US" sz="1700" dirty="0">
                <a:solidFill>
                  <a:schemeClr val="tx1">
                    <a:lumMod val="65000"/>
                    <a:lumOff val="35000"/>
                  </a:schemeClr>
                </a:solidFill>
              </a:rPr>
              <a:t>Indigenous woman are especially vulnerable to trafficking and violence </a:t>
            </a:r>
          </a:p>
          <a:p>
            <a:pPr defTabSz="914400">
              <a:spcBef>
                <a:spcPts val="700"/>
              </a:spcBef>
              <a:buClr>
                <a:schemeClr val="tx2"/>
              </a:buClr>
            </a:pPr>
            <a:r>
              <a:rPr lang="en-US" sz="1700" b="1" dirty="0">
                <a:solidFill>
                  <a:schemeClr val="tx1">
                    <a:lumMod val="65000"/>
                    <a:lumOff val="35000"/>
                  </a:schemeClr>
                </a:solidFill>
              </a:rPr>
              <a:t>Research Gaps:</a:t>
            </a:r>
            <a:r>
              <a:rPr lang="en-US" sz="1700" dirty="0">
                <a:solidFill>
                  <a:schemeClr val="tx1">
                    <a:lumMod val="65000"/>
                    <a:lumOff val="35000"/>
                  </a:schemeClr>
                </a:solidFill>
              </a:rPr>
              <a:t>​</a:t>
            </a:r>
          </a:p>
          <a:p>
            <a:pPr marL="228600" indent="-228600" defTabSz="914400">
              <a:spcBef>
                <a:spcPts val="700"/>
              </a:spcBef>
              <a:buClr>
                <a:schemeClr val="tx2"/>
              </a:buClr>
              <a:buFont typeface="Courier New"/>
              <a:buChar char="•"/>
            </a:pPr>
            <a:r>
              <a:rPr lang="en-US" sz="1700" dirty="0">
                <a:solidFill>
                  <a:schemeClr val="tx1">
                    <a:lumMod val="65000"/>
                    <a:lumOff val="35000"/>
                  </a:schemeClr>
                </a:solidFill>
              </a:rPr>
              <a:t>Limited research on flood-related missing persons by race and gender (</a:t>
            </a:r>
            <a:r>
              <a:rPr lang="en-US" sz="1700" dirty="0" err="1">
                <a:solidFill>
                  <a:schemeClr val="tx1">
                    <a:lumMod val="65000"/>
                    <a:lumOff val="35000"/>
                  </a:schemeClr>
                </a:solidFill>
              </a:rPr>
              <a:t>Knocke</a:t>
            </a:r>
            <a:r>
              <a:rPr lang="en-US" sz="1700" dirty="0">
                <a:solidFill>
                  <a:schemeClr val="tx1">
                    <a:lumMod val="65000"/>
                    <a:lumOff val="35000"/>
                  </a:schemeClr>
                </a:solidFill>
              </a:rPr>
              <a:t> &amp; </a:t>
            </a:r>
            <a:r>
              <a:rPr lang="en-US" sz="1700" dirty="0" err="1">
                <a:solidFill>
                  <a:schemeClr val="tx1">
                    <a:lumMod val="65000"/>
                    <a:lumOff val="35000"/>
                  </a:schemeClr>
                </a:solidFill>
              </a:rPr>
              <a:t>Kolivras</a:t>
            </a:r>
            <a:r>
              <a:rPr lang="en-US" sz="1700" dirty="0">
                <a:solidFill>
                  <a:schemeClr val="tx1">
                    <a:lumMod val="65000"/>
                    <a:lumOff val="35000"/>
                  </a:schemeClr>
                </a:solidFill>
              </a:rPr>
              <a:t>, 2007).​</a:t>
            </a:r>
          </a:p>
          <a:p>
            <a:pPr indent="-228600" defTabSz="914400">
              <a:spcBef>
                <a:spcPts val="700"/>
              </a:spcBef>
              <a:buClr>
                <a:schemeClr val="tx2"/>
              </a:buClr>
            </a:pPr>
            <a:endParaRPr lang="en-US" sz="1100" dirty="0">
              <a:solidFill>
                <a:schemeClr val="tx1">
                  <a:lumMod val="65000"/>
                  <a:lumOff val="35000"/>
                </a:schemeClr>
              </a:solidFill>
            </a:endParaRPr>
          </a:p>
        </p:txBody>
      </p:sp>
      <p:pic>
        <p:nvPicPr>
          <p:cNvPr id="5" name="Picture 4" descr="A close up of a person's face with a map on it&#10;&#10;Description automatically generated">
            <a:extLst>
              <a:ext uri="{FF2B5EF4-FFF2-40B4-BE49-F238E27FC236}">
                <a16:creationId xmlns:a16="http://schemas.microsoft.com/office/drawing/2014/main" id="{B22DD874-9467-C324-5067-99DEAA6BF0C6}"/>
              </a:ext>
            </a:extLst>
          </p:cNvPr>
          <p:cNvPicPr>
            <a:picLocks noChangeAspect="1"/>
          </p:cNvPicPr>
          <p:nvPr/>
        </p:nvPicPr>
        <p:blipFill rotWithShape="1">
          <a:blip r:embed="rId3"/>
          <a:srcRect l="3345" r="6882"/>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28108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id="{2C764104-A600-42E2-8697-CE47C19F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36" name="Rectangle 35">
            <a:extLst>
              <a:ext uri="{FF2B5EF4-FFF2-40B4-BE49-F238E27FC236}">
                <a16:creationId xmlns:a16="http://schemas.microsoft.com/office/drawing/2014/main" id="{AC6C37FC-4592-4A5C-829E-58473FF69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5EB5C8F0-2881-4184-92C6-0E251C42A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1999" cy="4292600"/>
          </a:xfrm>
          <a:prstGeom prst="rect">
            <a:avLst/>
          </a:prstGeom>
          <a:solidFill>
            <a:schemeClr val="bg2"/>
          </a:solidFill>
          <a:ln w="0">
            <a:noFill/>
            <a:prstDash val="solid"/>
            <a:round/>
            <a:headEnd/>
            <a:tailEnd/>
          </a:ln>
        </p:spPr>
        <p:txBody>
          <a:bodyPr rtlCol="0" anchor="ctr"/>
          <a:lstStyle/>
          <a:p>
            <a:pPr algn="ctr"/>
            <a:endParaRPr lang="en-US"/>
          </a:p>
        </p:txBody>
      </p:sp>
      <p:sp>
        <p:nvSpPr>
          <p:cNvPr id="40" name="Freeform: Shape 39">
            <a:extLst>
              <a:ext uri="{FF2B5EF4-FFF2-40B4-BE49-F238E27FC236}">
                <a16:creationId xmlns:a16="http://schemas.microsoft.com/office/drawing/2014/main" id="{C2BCC826-0F95-4DB1-9DBA-C1F7BD609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55946"/>
            <a:ext cx="12192000" cy="3102054"/>
          </a:xfrm>
          <a:custGeom>
            <a:avLst/>
            <a:gdLst>
              <a:gd name="connsiteX0" fmla="*/ 685801 w 12192000"/>
              <a:gd name="connsiteY0" fmla="*/ 0 h 3102054"/>
              <a:gd name="connsiteX1" fmla="*/ 754064 w 12192000"/>
              <a:gd name="connsiteY1" fmla="*/ 3175 h 3102054"/>
              <a:gd name="connsiteX2" fmla="*/ 814389 w 12192000"/>
              <a:gd name="connsiteY2" fmla="*/ 9525 h 3102054"/>
              <a:gd name="connsiteX3" fmla="*/ 866776 w 12192000"/>
              <a:gd name="connsiteY3" fmla="*/ 20637 h 3102054"/>
              <a:gd name="connsiteX4" fmla="*/ 912814 w 12192000"/>
              <a:gd name="connsiteY4" fmla="*/ 36512 h 3102054"/>
              <a:gd name="connsiteX5" fmla="*/ 954089 w 12192000"/>
              <a:gd name="connsiteY5" fmla="*/ 52387 h 3102054"/>
              <a:gd name="connsiteX6" fmla="*/ 990601 w 12192000"/>
              <a:gd name="connsiteY6" fmla="*/ 68262 h 3102054"/>
              <a:gd name="connsiteX7" fmla="*/ 1028701 w 12192000"/>
              <a:gd name="connsiteY7" fmla="*/ 87312 h 3102054"/>
              <a:gd name="connsiteX8" fmla="*/ 1066801 w 12192000"/>
              <a:gd name="connsiteY8" fmla="*/ 106362 h 3102054"/>
              <a:gd name="connsiteX9" fmla="*/ 1103314 w 12192000"/>
              <a:gd name="connsiteY9" fmla="*/ 125412 h 3102054"/>
              <a:gd name="connsiteX10" fmla="*/ 1144589 w 12192000"/>
              <a:gd name="connsiteY10" fmla="*/ 141287 h 3102054"/>
              <a:gd name="connsiteX11" fmla="*/ 1190626 w 12192000"/>
              <a:gd name="connsiteY11" fmla="*/ 155575 h 3102054"/>
              <a:gd name="connsiteX12" fmla="*/ 1243014 w 12192000"/>
              <a:gd name="connsiteY12" fmla="*/ 166687 h 3102054"/>
              <a:gd name="connsiteX13" fmla="*/ 1303339 w 12192000"/>
              <a:gd name="connsiteY13" fmla="*/ 174625 h 3102054"/>
              <a:gd name="connsiteX14" fmla="*/ 1371601 w 12192000"/>
              <a:gd name="connsiteY14" fmla="*/ 176212 h 3102054"/>
              <a:gd name="connsiteX15" fmla="*/ 1439864 w 12192000"/>
              <a:gd name="connsiteY15" fmla="*/ 174625 h 3102054"/>
              <a:gd name="connsiteX16" fmla="*/ 1500189 w 12192000"/>
              <a:gd name="connsiteY16" fmla="*/ 166687 h 3102054"/>
              <a:gd name="connsiteX17" fmla="*/ 1552576 w 12192000"/>
              <a:gd name="connsiteY17" fmla="*/ 155575 h 3102054"/>
              <a:gd name="connsiteX18" fmla="*/ 1598614 w 12192000"/>
              <a:gd name="connsiteY18" fmla="*/ 141287 h 3102054"/>
              <a:gd name="connsiteX19" fmla="*/ 1639889 w 12192000"/>
              <a:gd name="connsiteY19" fmla="*/ 125412 h 3102054"/>
              <a:gd name="connsiteX20" fmla="*/ 1676401 w 12192000"/>
              <a:gd name="connsiteY20" fmla="*/ 106362 h 3102054"/>
              <a:gd name="connsiteX21" fmla="*/ 1714501 w 12192000"/>
              <a:gd name="connsiteY21" fmla="*/ 87312 h 3102054"/>
              <a:gd name="connsiteX22" fmla="*/ 1752601 w 12192000"/>
              <a:gd name="connsiteY22" fmla="*/ 68262 h 3102054"/>
              <a:gd name="connsiteX23" fmla="*/ 1789114 w 12192000"/>
              <a:gd name="connsiteY23" fmla="*/ 52387 h 3102054"/>
              <a:gd name="connsiteX24" fmla="*/ 1830389 w 12192000"/>
              <a:gd name="connsiteY24" fmla="*/ 36512 h 3102054"/>
              <a:gd name="connsiteX25" fmla="*/ 1876426 w 12192000"/>
              <a:gd name="connsiteY25" fmla="*/ 20637 h 3102054"/>
              <a:gd name="connsiteX26" fmla="*/ 1928814 w 12192000"/>
              <a:gd name="connsiteY26" fmla="*/ 9525 h 3102054"/>
              <a:gd name="connsiteX27" fmla="*/ 1989139 w 12192000"/>
              <a:gd name="connsiteY27" fmla="*/ 3175 h 3102054"/>
              <a:gd name="connsiteX28" fmla="*/ 2057401 w 12192000"/>
              <a:gd name="connsiteY28" fmla="*/ 0 h 3102054"/>
              <a:gd name="connsiteX29" fmla="*/ 2125664 w 12192000"/>
              <a:gd name="connsiteY29" fmla="*/ 3175 h 3102054"/>
              <a:gd name="connsiteX30" fmla="*/ 2185989 w 12192000"/>
              <a:gd name="connsiteY30" fmla="*/ 9525 h 3102054"/>
              <a:gd name="connsiteX31" fmla="*/ 2238376 w 12192000"/>
              <a:gd name="connsiteY31" fmla="*/ 20637 h 3102054"/>
              <a:gd name="connsiteX32" fmla="*/ 2284414 w 12192000"/>
              <a:gd name="connsiteY32" fmla="*/ 36512 h 3102054"/>
              <a:gd name="connsiteX33" fmla="*/ 2325688 w 12192000"/>
              <a:gd name="connsiteY33" fmla="*/ 52387 h 3102054"/>
              <a:gd name="connsiteX34" fmla="*/ 2362201 w 12192000"/>
              <a:gd name="connsiteY34" fmla="*/ 68262 h 3102054"/>
              <a:gd name="connsiteX35" fmla="*/ 2400301 w 12192000"/>
              <a:gd name="connsiteY35" fmla="*/ 87312 h 3102054"/>
              <a:gd name="connsiteX36" fmla="*/ 2438401 w 12192000"/>
              <a:gd name="connsiteY36" fmla="*/ 106362 h 3102054"/>
              <a:gd name="connsiteX37" fmla="*/ 2474913 w 12192000"/>
              <a:gd name="connsiteY37" fmla="*/ 125412 h 3102054"/>
              <a:gd name="connsiteX38" fmla="*/ 2516188 w 12192000"/>
              <a:gd name="connsiteY38" fmla="*/ 141287 h 3102054"/>
              <a:gd name="connsiteX39" fmla="*/ 2562226 w 12192000"/>
              <a:gd name="connsiteY39" fmla="*/ 155575 h 3102054"/>
              <a:gd name="connsiteX40" fmla="*/ 2614614 w 12192000"/>
              <a:gd name="connsiteY40" fmla="*/ 166687 h 3102054"/>
              <a:gd name="connsiteX41" fmla="*/ 2674938 w 12192000"/>
              <a:gd name="connsiteY41" fmla="*/ 174625 h 3102054"/>
              <a:gd name="connsiteX42" fmla="*/ 2743201 w 12192000"/>
              <a:gd name="connsiteY42" fmla="*/ 176212 h 3102054"/>
              <a:gd name="connsiteX43" fmla="*/ 2811464 w 12192000"/>
              <a:gd name="connsiteY43" fmla="*/ 174625 h 3102054"/>
              <a:gd name="connsiteX44" fmla="*/ 2871789 w 12192000"/>
              <a:gd name="connsiteY44" fmla="*/ 166687 h 3102054"/>
              <a:gd name="connsiteX45" fmla="*/ 2924176 w 12192000"/>
              <a:gd name="connsiteY45" fmla="*/ 155575 h 3102054"/>
              <a:gd name="connsiteX46" fmla="*/ 2970214 w 12192000"/>
              <a:gd name="connsiteY46" fmla="*/ 141287 h 3102054"/>
              <a:gd name="connsiteX47" fmla="*/ 3011489 w 12192000"/>
              <a:gd name="connsiteY47" fmla="*/ 125412 h 3102054"/>
              <a:gd name="connsiteX48" fmla="*/ 3048001 w 12192000"/>
              <a:gd name="connsiteY48" fmla="*/ 106362 h 3102054"/>
              <a:gd name="connsiteX49" fmla="*/ 3086101 w 12192000"/>
              <a:gd name="connsiteY49" fmla="*/ 87312 h 3102054"/>
              <a:gd name="connsiteX50" fmla="*/ 3124201 w 12192000"/>
              <a:gd name="connsiteY50" fmla="*/ 68262 h 3102054"/>
              <a:gd name="connsiteX51" fmla="*/ 3160714 w 12192000"/>
              <a:gd name="connsiteY51" fmla="*/ 52387 h 3102054"/>
              <a:gd name="connsiteX52" fmla="*/ 3201989 w 12192000"/>
              <a:gd name="connsiteY52" fmla="*/ 36512 h 3102054"/>
              <a:gd name="connsiteX53" fmla="*/ 3248026 w 12192000"/>
              <a:gd name="connsiteY53" fmla="*/ 20637 h 3102054"/>
              <a:gd name="connsiteX54" fmla="*/ 3300414 w 12192000"/>
              <a:gd name="connsiteY54" fmla="*/ 9525 h 3102054"/>
              <a:gd name="connsiteX55" fmla="*/ 3360739 w 12192000"/>
              <a:gd name="connsiteY55" fmla="*/ 3175 h 3102054"/>
              <a:gd name="connsiteX56" fmla="*/ 3427414 w 12192000"/>
              <a:gd name="connsiteY56" fmla="*/ 0 h 3102054"/>
              <a:gd name="connsiteX57" fmla="*/ 3497264 w 12192000"/>
              <a:gd name="connsiteY57" fmla="*/ 3175 h 3102054"/>
              <a:gd name="connsiteX58" fmla="*/ 3557589 w 12192000"/>
              <a:gd name="connsiteY58" fmla="*/ 9525 h 3102054"/>
              <a:gd name="connsiteX59" fmla="*/ 3609976 w 12192000"/>
              <a:gd name="connsiteY59" fmla="*/ 20637 h 3102054"/>
              <a:gd name="connsiteX60" fmla="*/ 3656014 w 12192000"/>
              <a:gd name="connsiteY60" fmla="*/ 36512 h 3102054"/>
              <a:gd name="connsiteX61" fmla="*/ 3697288 w 12192000"/>
              <a:gd name="connsiteY61" fmla="*/ 52387 h 3102054"/>
              <a:gd name="connsiteX62" fmla="*/ 3733801 w 12192000"/>
              <a:gd name="connsiteY62" fmla="*/ 68262 h 3102054"/>
              <a:gd name="connsiteX63" fmla="*/ 3771901 w 12192000"/>
              <a:gd name="connsiteY63" fmla="*/ 87312 h 3102054"/>
              <a:gd name="connsiteX64" fmla="*/ 3810001 w 12192000"/>
              <a:gd name="connsiteY64" fmla="*/ 106362 h 3102054"/>
              <a:gd name="connsiteX65" fmla="*/ 3846514 w 12192000"/>
              <a:gd name="connsiteY65" fmla="*/ 125412 h 3102054"/>
              <a:gd name="connsiteX66" fmla="*/ 3887789 w 12192000"/>
              <a:gd name="connsiteY66" fmla="*/ 141287 h 3102054"/>
              <a:gd name="connsiteX67" fmla="*/ 3933826 w 12192000"/>
              <a:gd name="connsiteY67" fmla="*/ 155575 h 3102054"/>
              <a:gd name="connsiteX68" fmla="*/ 3986214 w 12192000"/>
              <a:gd name="connsiteY68" fmla="*/ 166687 h 3102054"/>
              <a:gd name="connsiteX69" fmla="*/ 4046539 w 12192000"/>
              <a:gd name="connsiteY69" fmla="*/ 174625 h 3102054"/>
              <a:gd name="connsiteX70" fmla="*/ 4114801 w 12192000"/>
              <a:gd name="connsiteY70" fmla="*/ 176212 h 3102054"/>
              <a:gd name="connsiteX71" fmla="*/ 4183064 w 12192000"/>
              <a:gd name="connsiteY71" fmla="*/ 174625 h 3102054"/>
              <a:gd name="connsiteX72" fmla="*/ 4243388 w 12192000"/>
              <a:gd name="connsiteY72" fmla="*/ 166687 h 3102054"/>
              <a:gd name="connsiteX73" fmla="*/ 4295776 w 12192000"/>
              <a:gd name="connsiteY73" fmla="*/ 155575 h 3102054"/>
              <a:gd name="connsiteX74" fmla="*/ 4341813 w 12192000"/>
              <a:gd name="connsiteY74" fmla="*/ 141287 h 3102054"/>
              <a:gd name="connsiteX75" fmla="*/ 4383088 w 12192000"/>
              <a:gd name="connsiteY75" fmla="*/ 125412 h 3102054"/>
              <a:gd name="connsiteX76" fmla="*/ 4419601 w 12192000"/>
              <a:gd name="connsiteY76" fmla="*/ 106362 h 3102054"/>
              <a:gd name="connsiteX77" fmla="*/ 4495801 w 12192000"/>
              <a:gd name="connsiteY77" fmla="*/ 68262 h 3102054"/>
              <a:gd name="connsiteX78" fmla="*/ 4532314 w 12192000"/>
              <a:gd name="connsiteY78" fmla="*/ 52387 h 3102054"/>
              <a:gd name="connsiteX79" fmla="*/ 4573588 w 12192000"/>
              <a:gd name="connsiteY79" fmla="*/ 36512 h 3102054"/>
              <a:gd name="connsiteX80" fmla="*/ 4619626 w 12192000"/>
              <a:gd name="connsiteY80" fmla="*/ 20637 h 3102054"/>
              <a:gd name="connsiteX81" fmla="*/ 4672013 w 12192000"/>
              <a:gd name="connsiteY81" fmla="*/ 9525 h 3102054"/>
              <a:gd name="connsiteX82" fmla="*/ 4732338 w 12192000"/>
              <a:gd name="connsiteY82" fmla="*/ 3175 h 3102054"/>
              <a:gd name="connsiteX83" fmla="*/ 4800601 w 12192000"/>
              <a:gd name="connsiteY83" fmla="*/ 0 h 3102054"/>
              <a:gd name="connsiteX84" fmla="*/ 4868864 w 12192000"/>
              <a:gd name="connsiteY84" fmla="*/ 3175 h 3102054"/>
              <a:gd name="connsiteX85" fmla="*/ 4929188 w 12192000"/>
              <a:gd name="connsiteY85" fmla="*/ 9525 h 3102054"/>
              <a:gd name="connsiteX86" fmla="*/ 4981576 w 12192000"/>
              <a:gd name="connsiteY86" fmla="*/ 20637 h 3102054"/>
              <a:gd name="connsiteX87" fmla="*/ 5027614 w 12192000"/>
              <a:gd name="connsiteY87" fmla="*/ 36512 h 3102054"/>
              <a:gd name="connsiteX88" fmla="*/ 5068889 w 12192000"/>
              <a:gd name="connsiteY88" fmla="*/ 52387 h 3102054"/>
              <a:gd name="connsiteX89" fmla="*/ 5105402 w 12192000"/>
              <a:gd name="connsiteY89" fmla="*/ 68262 h 3102054"/>
              <a:gd name="connsiteX90" fmla="*/ 5143502 w 12192000"/>
              <a:gd name="connsiteY90" fmla="*/ 87312 h 3102054"/>
              <a:gd name="connsiteX91" fmla="*/ 5181601 w 12192000"/>
              <a:gd name="connsiteY91" fmla="*/ 106362 h 3102054"/>
              <a:gd name="connsiteX92" fmla="*/ 5218115 w 12192000"/>
              <a:gd name="connsiteY92" fmla="*/ 125412 h 3102054"/>
              <a:gd name="connsiteX93" fmla="*/ 5259388 w 12192000"/>
              <a:gd name="connsiteY93" fmla="*/ 141287 h 3102054"/>
              <a:gd name="connsiteX94" fmla="*/ 5305426 w 12192000"/>
              <a:gd name="connsiteY94" fmla="*/ 155575 h 3102054"/>
              <a:gd name="connsiteX95" fmla="*/ 5357813 w 12192000"/>
              <a:gd name="connsiteY95" fmla="*/ 166687 h 3102054"/>
              <a:gd name="connsiteX96" fmla="*/ 5418139 w 12192000"/>
              <a:gd name="connsiteY96" fmla="*/ 174625 h 3102054"/>
              <a:gd name="connsiteX97" fmla="*/ 5486401 w 12192000"/>
              <a:gd name="connsiteY97" fmla="*/ 176212 h 3102054"/>
              <a:gd name="connsiteX98" fmla="*/ 5554663 w 12192000"/>
              <a:gd name="connsiteY98" fmla="*/ 174625 h 3102054"/>
              <a:gd name="connsiteX99" fmla="*/ 5614989 w 12192000"/>
              <a:gd name="connsiteY99" fmla="*/ 166687 h 3102054"/>
              <a:gd name="connsiteX100" fmla="*/ 5667376 w 12192000"/>
              <a:gd name="connsiteY100" fmla="*/ 155575 h 3102054"/>
              <a:gd name="connsiteX101" fmla="*/ 5713414 w 12192000"/>
              <a:gd name="connsiteY101" fmla="*/ 141287 h 3102054"/>
              <a:gd name="connsiteX102" fmla="*/ 5754689 w 12192000"/>
              <a:gd name="connsiteY102" fmla="*/ 125412 h 3102054"/>
              <a:gd name="connsiteX103" fmla="*/ 5791202 w 12192000"/>
              <a:gd name="connsiteY103" fmla="*/ 106362 h 3102054"/>
              <a:gd name="connsiteX104" fmla="*/ 5829302 w 12192000"/>
              <a:gd name="connsiteY104" fmla="*/ 87312 h 3102054"/>
              <a:gd name="connsiteX105" fmla="*/ 5867402 w 12192000"/>
              <a:gd name="connsiteY105" fmla="*/ 68262 h 3102054"/>
              <a:gd name="connsiteX106" fmla="*/ 5903915 w 12192000"/>
              <a:gd name="connsiteY106" fmla="*/ 52387 h 3102054"/>
              <a:gd name="connsiteX107" fmla="*/ 5945189 w 12192000"/>
              <a:gd name="connsiteY107" fmla="*/ 36512 h 3102054"/>
              <a:gd name="connsiteX108" fmla="*/ 5991226 w 12192000"/>
              <a:gd name="connsiteY108" fmla="*/ 20637 h 3102054"/>
              <a:gd name="connsiteX109" fmla="*/ 6043614 w 12192000"/>
              <a:gd name="connsiteY109" fmla="*/ 9525 h 3102054"/>
              <a:gd name="connsiteX110" fmla="*/ 6103939 w 12192000"/>
              <a:gd name="connsiteY110" fmla="*/ 3175 h 3102054"/>
              <a:gd name="connsiteX111" fmla="*/ 6172201 w 12192000"/>
              <a:gd name="connsiteY111" fmla="*/ 0 h 3102054"/>
              <a:gd name="connsiteX112" fmla="*/ 6210301 w 12192000"/>
              <a:gd name="connsiteY112" fmla="*/ 1772 h 3102054"/>
              <a:gd name="connsiteX113" fmla="*/ 6248401 w 12192000"/>
              <a:gd name="connsiteY113" fmla="*/ 0 h 3102054"/>
              <a:gd name="connsiteX114" fmla="*/ 6316664 w 12192000"/>
              <a:gd name="connsiteY114" fmla="*/ 3175 h 3102054"/>
              <a:gd name="connsiteX115" fmla="*/ 6376989 w 12192000"/>
              <a:gd name="connsiteY115" fmla="*/ 9525 h 3102054"/>
              <a:gd name="connsiteX116" fmla="*/ 6429376 w 12192000"/>
              <a:gd name="connsiteY116" fmla="*/ 20637 h 3102054"/>
              <a:gd name="connsiteX117" fmla="*/ 6475414 w 12192000"/>
              <a:gd name="connsiteY117" fmla="*/ 36512 h 3102054"/>
              <a:gd name="connsiteX118" fmla="*/ 6516689 w 12192000"/>
              <a:gd name="connsiteY118" fmla="*/ 52387 h 3102054"/>
              <a:gd name="connsiteX119" fmla="*/ 6553202 w 12192000"/>
              <a:gd name="connsiteY119" fmla="*/ 68262 h 3102054"/>
              <a:gd name="connsiteX120" fmla="*/ 6591302 w 12192000"/>
              <a:gd name="connsiteY120" fmla="*/ 87312 h 3102054"/>
              <a:gd name="connsiteX121" fmla="*/ 6629401 w 12192000"/>
              <a:gd name="connsiteY121" fmla="*/ 106362 h 3102054"/>
              <a:gd name="connsiteX122" fmla="*/ 6665915 w 12192000"/>
              <a:gd name="connsiteY122" fmla="*/ 125412 h 3102054"/>
              <a:gd name="connsiteX123" fmla="*/ 6707189 w 12192000"/>
              <a:gd name="connsiteY123" fmla="*/ 141287 h 3102054"/>
              <a:gd name="connsiteX124" fmla="*/ 6753226 w 12192000"/>
              <a:gd name="connsiteY124" fmla="*/ 155575 h 3102054"/>
              <a:gd name="connsiteX125" fmla="*/ 6805614 w 12192000"/>
              <a:gd name="connsiteY125" fmla="*/ 166687 h 3102054"/>
              <a:gd name="connsiteX126" fmla="*/ 6865939 w 12192000"/>
              <a:gd name="connsiteY126" fmla="*/ 174625 h 3102054"/>
              <a:gd name="connsiteX127" fmla="*/ 6934201 w 12192000"/>
              <a:gd name="connsiteY127" fmla="*/ 176212 h 3102054"/>
              <a:gd name="connsiteX128" fmla="*/ 7002464 w 12192000"/>
              <a:gd name="connsiteY128" fmla="*/ 174625 h 3102054"/>
              <a:gd name="connsiteX129" fmla="*/ 7062789 w 12192000"/>
              <a:gd name="connsiteY129" fmla="*/ 166687 h 3102054"/>
              <a:gd name="connsiteX130" fmla="*/ 7115176 w 12192000"/>
              <a:gd name="connsiteY130" fmla="*/ 155575 h 3102054"/>
              <a:gd name="connsiteX131" fmla="*/ 7161214 w 12192000"/>
              <a:gd name="connsiteY131" fmla="*/ 141287 h 3102054"/>
              <a:gd name="connsiteX132" fmla="*/ 7202489 w 12192000"/>
              <a:gd name="connsiteY132" fmla="*/ 125412 h 3102054"/>
              <a:gd name="connsiteX133" fmla="*/ 7239001 w 12192000"/>
              <a:gd name="connsiteY133" fmla="*/ 106362 h 3102054"/>
              <a:gd name="connsiteX134" fmla="*/ 7277101 w 12192000"/>
              <a:gd name="connsiteY134" fmla="*/ 87312 h 3102054"/>
              <a:gd name="connsiteX135" fmla="*/ 7315201 w 12192000"/>
              <a:gd name="connsiteY135" fmla="*/ 68262 h 3102054"/>
              <a:gd name="connsiteX136" fmla="*/ 7351714 w 12192000"/>
              <a:gd name="connsiteY136" fmla="*/ 52387 h 3102054"/>
              <a:gd name="connsiteX137" fmla="*/ 7392989 w 12192000"/>
              <a:gd name="connsiteY137" fmla="*/ 36512 h 3102054"/>
              <a:gd name="connsiteX138" fmla="*/ 7439026 w 12192000"/>
              <a:gd name="connsiteY138" fmla="*/ 20637 h 3102054"/>
              <a:gd name="connsiteX139" fmla="*/ 7491414 w 12192000"/>
              <a:gd name="connsiteY139" fmla="*/ 9525 h 3102054"/>
              <a:gd name="connsiteX140" fmla="*/ 7551739 w 12192000"/>
              <a:gd name="connsiteY140" fmla="*/ 3175 h 3102054"/>
              <a:gd name="connsiteX141" fmla="*/ 7620001 w 12192000"/>
              <a:gd name="connsiteY141" fmla="*/ 0 h 3102054"/>
              <a:gd name="connsiteX142" fmla="*/ 7688264 w 12192000"/>
              <a:gd name="connsiteY142" fmla="*/ 3175 h 3102054"/>
              <a:gd name="connsiteX143" fmla="*/ 7748589 w 12192000"/>
              <a:gd name="connsiteY143" fmla="*/ 9525 h 3102054"/>
              <a:gd name="connsiteX144" fmla="*/ 7800976 w 12192000"/>
              <a:gd name="connsiteY144" fmla="*/ 20637 h 3102054"/>
              <a:gd name="connsiteX145" fmla="*/ 7847014 w 12192000"/>
              <a:gd name="connsiteY145" fmla="*/ 36512 h 3102054"/>
              <a:gd name="connsiteX146" fmla="*/ 7888289 w 12192000"/>
              <a:gd name="connsiteY146" fmla="*/ 52387 h 3102054"/>
              <a:gd name="connsiteX147" fmla="*/ 7924801 w 12192000"/>
              <a:gd name="connsiteY147" fmla="*/ 68262 h 3102054"/>
              <a:gd name="connsiteX148" fmla="*/ 7962901 w 12192000"/>
              <a:gd name="connsiteY148" fmla="*/ 87312 h 3102054"/>
              <a:gd name="connsiteX149" fmla="*/ 8001001 w 12192000"/>
              <a:gd name="connsiteY149" fmla="*/ 106362 h 3102054"/>
              <a:gd name="connsiteX150" fmla="*/ 8037514 w 12192000"/>
              <a:gd name="connsiteY150" fmla="*/ 125412 h 3102054"/>
              <a:gd name="connsiteX151" fmla="*/ 8078789 w 12192000"/>
              <a:gd name="connsiteY151" fmla="*/ 141287 h 3102054"/>
              <a:gd name="connsiteX152" fmla="*/ 8124826 w 12192000"/>
              <a:gd name="connsiteY152" fmla="*/ 155575 h 3102054"/>
              <a:gd name="connsiteX153" fmla="*/ 8177214 w 12192000"/>
              <a:gd name="connsiteY153" fmla="*/ 166687 h 3102054"/>
              <a:gd name="connsiteX154" fmla="*/ 8237539 w 12192000"/>
              <a:gd name="connsiteY154" fmla="*/ 174625 h 3102054"/>
              <a:gd name="connsiteX155" fmla="*/ 8305801 w 12192000"/>
              <a:gd name="connsiteY155" fmla="*/ 176212 h 3102054"/>
              <a:gd name="connsiteX156" fmla="*/ 8374064 w 12192000"/>
              <a:gd name="connsiteY156" fmla="*/ 174625 h 3102054"/>
              <a:gd name="connsiteX157" fmla="*/ 8434388 w 12192000"/>
              <a:gd name="connsiteY157" fmla="*/ 166687 h 3102054"/>
              <a:gd name="connsiteX158" fmla="*/ 8486776 w 12192000"/>
              <a:gd name="connsiteY158" fmla="*/ 155575 h 3102054"/>
              <a:gd name="connsiteX159" fmla="*/ 8532814 w 12192000"/>
              <a:gd name="connsiteY159" fmla="*/ 141287 h 3102054"/>
              <a:gd name="connsiteX160" fmla="*/ 8574088 w 12192000"/>
              <a:gd name="connsiteY160" fmla="*/ 125412 h 3102054"/>
              <a:gd name="connsiteX161" fmla="*/ 8610600 w 12192000"/>
              <a:gd name="connsiteY161" fmla="*/ 106362 h 3102054"/>
              <a:gd name="connsiteX162" fmla="*/ 8648700 w 12192000"/>
              <a:gd name="connsiteY162" fmla="*/ 87312 h 3102054"/>
              <a:gd name="connsiteX163" fmla="*/ 8686800 w 12192000"/>
              <a:gd name="connsiteY163" fmla="*/ 68262 h 3102054"/>
              <a:gd name="connsiteX164" fmla="*/ 8723314 w 12192000"/>
              <a:gd name="connsiteY164" fmla="*/ 52387 h 3102054"/>
              <a:gd name="connsiteX165" fmla="*/ 8764588 w 12192000"/>
              <a:gd name="connsiteY165" fmla="*/ 36512 h 3102054"/>
              <a:gd name="connsiteX166" fmla="*/ 8810626 w 12192000"/>
              <a:gd name="connsiteY166" fmla="*/ 20637 h 3102054"/>
              <a:gd name="connsiteX167" fmla="*/ 8863014 w 12192000"/>
              <a:gd name="connsiteY167" fmla="*/ 9525 h 3102054"/>
              <a:gd name="connsiteX168" fmla="*/ 8923338 w 12192000"/>
              <a:gd name="connsiteY168" fmla="*/ 3175 h 3102054"/>
              <a:gd name="connsiteX169" fmla="*/ 8990014 w 12192000"/>
              <a:gd name="connsiteY169" fmla="*/ 0 h 3102054"/>
              <a:gd name="connsiteX170" fmla="*/ 9059864 w 12192000"/>
              <a:gd name="connsiteY170" fmla="*/ 3175 h 3102054"/>
              <a:gd name="connsiteX171" fmla="*/ 9120188 w 12192000"/>
              <a:gd name="connsiteY171" fmla="*/ 9525 h 3102054"/>
              <a:gd name="connsiteX172" fmla="*/ 9172576 w 12192000"/>
              <a:gd name="connsiteY172" fmla="*/ 20637 h 3102054"/>
              <a:gd name="connsiteX173" fmla="*/ 9218614 w 12192000"/>
              <a:gd name="connsiteY173" fmla="*/ 36512 h 3102054"/>
              <a:gd name="connsiteX174" fmla="*/ 9259888 w 12192000"/>
              <a:gd name="connsiteY174" fmla="*/ 52387 h 3102054"/>
              <a:gd name="connsiteX175" fmla="*/ 9296400 w 12192000"/>
              <a:gd name="connsiteY175" fmla="*/ 68262 h 3102054"/>
              <a:gd name="connsiteX176" fmla="*/ 9334500 w 12192000"/>
              <a:gd name="connsiteY176" fmla="*/ 87312 h 3102054"/>
              <a:gd name="connsiteX177" fmla="*/ 9372600 w 12192000"/>
              <a:gd name="connsiteY177" fmla="*/ 106362 h 3102054"/>
              <a:gd name="connsiteX178" fmla="*/ 9409114 w 12192000"/>
              <a:gd name="connsiteY178" fmla="*/ 125412 h 3102054"/>
              <a:gd name="connsiteX179" fmla="*/ 9450388 w 12192000"/>
              <a:gd name="connsiteY179" fmla="*/ 141287 h 3102054"/>
              <a:gd name="connsiteX180" fmla="*/ 9496426 w 12192000"/>
              <a:gd name="connsiteY180" fmla="*/ 155575 h 3102054"/>
              <a:gd name="connsiteX181" fmla="*/ 9548814 w 12192000"/>
              <a:gd name="connsiteY181" fmla="*/ 166687 h 3102054"/>
              <a:gd name="connsiteX182" fmla="*/ 9609138 w 12192000"/>
              <a:gd name="connsiteY182" fmla="*/ 174625 h 3102054"/>
              <a:gd name="connsiteX183" fmla="*/ 9677400 w 12192000"/>
              <a:gd name="connsiteY183" fmla="*/ 176212 h 3102054"/>
              <a:gd name="connsiteX184" fmla="*/ 9745664 w 12192000"/>
              <a:gd name="connsiteY184" fmla="*/ 174625 h 3102054"/>
              <a:gd name="connsiteX185" fmla="*/ 9805988 w 12192000"/>
              <a:gd name="connsiteY185" fmla="*/ 166687 h 3102054"/>
              <a:gd name="connsiteX186" fmla="*/ 9858376 w 12192000"/>
              <a:gd name="connsiteY186" fmla="*/ 155575 h 3102054"/>
              <a:gd name="connsiteX187" fmla="*/ 9904414 w 12192000"/>
              <a:gd name="connsiteY187" fmla="*/ 141287 h 3102054"/>
              <a:gd name="connsiteX188" fmla="*/ 9945688 w 12192000"/>
              <a:gd name="connsiteY188" fmla="*/ 125412 h 3102054"/>
              <a:gd name="connsiteX189" fmla="*/ 9982200 w 12192000"/>
              <a:gd name="connsiteY189" fmla="*/ 106362 h 3102054"/>
              <a:gd name="connsiteX190" fmla="*/ 10058400 w 12192000"/>
              <a:gd name="connsiteY190" fmla="*/ 68262 h 3102054"/>
              <a:gd name="connsiteX191" fmla="*/ 10094914 w 12192000"/>
              <a:gd name="connsiteY191" fmla="*/ 52387 h 3102054"/>
              <a:gd name="connsiteX192" fmla="*/ 10136188 w 12192000"/>
              <a:gd name="connsiteY192" fmla="*/ 36512 h 3102054"/>
              <a:gd name="connsiteX193" fmla="*/ 10182226 w 12192000"/>
              <a:gd name="connsiteY193" fmla="*/ 20637 h 3102054"/>
              <a:gd name="connsiteX194" fmla="*/ 10234614 w 12192000"/>
              <a:gd name="connsiteY194" fmla="*/ 9525 h 3102054"/>
              <a:gd name="connsiteX195" fmla="*/ 10294938 w 12192000"/>
              <a:gd name="connsiteY195" fmla="*/ 3175 h 3102054"/>
              <a:gd name="connsiteX196" fmla="*/ 10363200 w 12192000"/>
              <a:gd name="connsiteY196" fmla="*/ 0 h 3102054"/>
              <a:gd name="connsiteX197" fmla="*/ 10431464 w 12192000"/>
              <a:gd name="connsiteY197" fmla="*/ 3175 h 3102054"/>
              <a:gd name="connsiteX198" fmla="*/ 10491788 w 12192000"/>
              <a:gd name="connsiteY198" fmla="*/ 9525 h 3102054"/>
              <a:gd name="connsiteX199" fmla="*/ 10544176 w 12192000"/>
              <a:gd name="connsiteY199" fmla="*/ 20637 h 3102054"/>
              <a:gd name="connsiteX200" fmla="*/ 10590214 w 12192000"/>
              <a:gd name="connsiteY200" fmla="*/ 36512 h 3102054"/>
              <a:gd name="connsiteX201" fmla="*/ 10631488 w 12192000"/>
              <a:gd name="connsiteY201" fmla="*/ 52387 h 3102054"/>
              <a:gd name="connsiteX202" fmla="*/ 10668000 w 12192000"/>
              <a:gd name="connsiteY202" fmla="*/ 68262 h 3102054"/>
              <a:gd name="connsiteX203" fmla="*/ 10706100 w 12192000"/>
              <a:gd name="connsiteY203" fmla="*/ 87312 h 3102054"/>
              <a:gd name="connsiteX204" fmla="*/ 10744200 w 12192000"/>
              <a:gd name="connsiteY204" fmla="*/ 106362 h 3102054"/>
              <a:gd name="connsiteX205" fmla="*/ 10780714 w 12192000"/>
              <a:gd name="connsiteY205" fmla="*/ 125412 h 3102054"/>
              <a:gd name="connsiteX206" fmla="*/ 10821988 w 12192000"/>
              <a:gd name="connsiteY206" fmla="*/ 141287 h 3102054"/>
              <a:gd name="connsiteX207" fmla="*/ 10868026 w 12192000"/>
              <a:gd name="connsiteY207" fmla="*/ 155575 h 3102054"/>
              <a:gd name="connsiteX208" fmla="*/ 10920414 w 12192000"/>
              <a:gd name="connsiteY208" fmla="*/ 166687 h 3102054"/>
              <a:gd name="connsiteX209" fmla="*/ 10980738 w 12192000"/>
              <a:gd name="connsiteY209" fmla="*/ 174625 h 3102054"/>
              <a:gd name="connsiteX210" fmla="*/ 11049000 w 12192000"/>
              <a:gd name="connsiteY210" fmla="*/ 176212 h 3102054"/>
              <a:gd name="connsiteX211" fmla="*/ 11117264 w 12192000"/>
              <a:gd name="connsiteY211" fmla="*/ 174625 h 3102054"/>
              <a:gd name="connsiteX212" fmla="*/ 11177588 w 12192000"/>
              <a:gd name="connsiteY212" fmla="*/ 166687 h 3102054"/>
              <a:gd name="connsiteX213" fmla="*/ 11229976 w 12192000"/>
              <a:gd name="connsiteY213" fmla="*/ 155575 h 3102054"/>
              <a:gd name="connsiteX214" fmla="*/ 11276014 w 12192000"/>
              <a:gd name="connsiteY214" fmla="*/ 141287 h 3102054"/>
              <a:gd name="connsiteX215" fmla="*/ 11317288 w 12192000"/>
              <a:gd name="connsiteY215" fmla="*/ 125412 h 3102054"/>
              <a:gd name="connsiteX216" fmla="*/ 11353800 w 12192000"/>
              <a:gd name="connsiteY216" fmla="*/ 106362 h 3102054"/>
              <a:gd name="connsiteX217" fmla="*/ 11391900 w 12192000"/>
              <a:gd name="connsiteY217" fmla="*/ 87312 h 3102054"/>
              <a:gd name="connsiteX218" fmla="*/ 11430000 w 12192000"/>
              <a:gd name="connsiteY218" fmla="*/ 68263 h 3102054"/>
              <a:gd name="connsiteX219" fmla="*/ 11466514 w 12192000"/>
              <a:gd name="connsiteY219" fmla="*/ 52388 h 3102054"/>
              <a:gd name="connsiteX220" fmla="*/ 11507788 w 12192000"/>
              <a:gd name="connsiteY220" fmla="*/ 36513 h 3102054"/>
              <a:gd name="connsiteX221" fmla="*/ 11553826 w 12192000"/>
              <a:gd name="connsiteY221" fmla="*/ 20638 h 3102054"/>
              <a:gd name="connsiteX222" fmla="*/ 11606214 w 12192000"/>
              <a:gd name="connsiteY222" fmla="*/ 9525 h 3102054"/>
              <a:gd name="connsiteX223" fmla="*/ 11666538 w 12192000"/>
              <a:gd name="connsiteY223" fmla="*/ 3175 h 3102054"/>
              <a:gd name="connsiteX224" fmla="*/ 11734800 w 12192000"/>
              <a:gd name="connsiteY224" fmla="*/ 0 h 3102054"/>
              <a:gd name="connsiteX225" fmla="*/ 11803064 w 12192000"/>
              <a:gd name="connsiteY225" fmla="*/ 3175 h 3102054"/>
              <a:gd name="connsiteX226" fmla="*/ 11863388 w 12192000"/>
              <a:gd name="connsiteY226" fmla="*/ 9525 h 3102054"/>
              <a:gd name="connsiteX227" fmla="*/ 11915776 w 12192000"/>
              <a:gd name="connsiteY227" fmla="*/ 20638 h 3102054"/>
              <a:gd name="connsiteX228" fmla="*/ 11961814 w 12192000"/>
              <a:gd name="connsiteY228" fmla="*/ 36513 h 3102054"/>
              <a:gd name="connsiteX229" fmla="*/ 12003088 w 12192000"/>
              <a:gd name="connsiteY229" fmla="*/ 52388 h 3102054"/>
              <a:gd name="connsiteX230" fmla="*/ 12039600 w 12192000"/>
              <a:gd name="connsiteY230" fmla="*/ 68263 h 3102054"/>
              <a:gd name="connsiteX231" fmla="*/ 12077700 w 12192000"/>
              <a:gd name="connsiteY231" fmla="*/ 87313 h 3102054"/>
              <a:gd name="connsiteX232" fmla="*/ 12115800 w 12192000"/>
              <a:gd name="connsiteY232" fmla="*/ 106363 h 3102054"/>
              <a:gd name="connsiteX233" fmla="*/ 12152314 w 12192000"/>
              <a:gd name="connsiteY233" fmla="*/ 125413 h 3102054"/>
              <a:gd name="connsiteX234" fmla="*/ 12192000 w 12192000"/>
              <a:gd name="connsiteY234" fmla="*/ 140677 h 3102054"/>
              <a:gd name="connsiteX235" fmla="*/ 12192000 w 12192000"/>
              <a:gd name="connsiteY235" fmla="*/ 885826 h 3102054"/>
              <a:gd name="connsiteX236" fmla="*/ 12191999 w 12192000"/>
              <a:gd name="connsiteY236" fmla="*/ 885826 h 3102054"/>
              <a:gd name="connsiteX237" fmla="*/ 12191999 w 12192000"/>
              <a:gd name="connsiteY237" fmla="*/ 3102054 h 3102054"/>
              <a:gd name="connsiteX238" fmla="*/ 0 w 12192000"/>
              <a:gd name="connsiteY238" fmla="*/ 3102054 h 3102054"/>
              <a:gd name="connsiteX239" fmla="*/ 0 w 12192000"/>
              <a:gd name="connsiteY239" fmla="*/ 638254 h 3102054"/>
              <a:gd name="connsiteX240" fmla="*/ 1 w 12192000"/>
              <a:gd name="connsiteY240" fmla="*/ 638254 h 3102054"/>
              <a:gd name="connsiteX241" fmla="*/ 1 w 12192000"/>
              <a:gd name="connsiteY241" fmla="*/ 176212 h 3102054"/>
              <a:gd name="connsiteX242" fmla="*/ 68264 w 12192000"/>
              <a:gd name="connsiteY242" fmla="*/ 174625 h 3102054"/>
              <a:gd name="connsiteX243" fmla="*/ 128589 w 12192000"/>
              <a:gd name="connsiteY243" fmla="*/ 166687 h 3102054"/>
              <a:gd name="connsiteX244" fmla="*/ 180976 w 12192000"/>
              <a:gd name="connsiteY244" fmla="*/ 155575 h 3102054"/>
              <a:gd name="connsiteX245" fmla="*/ 227014 w 12192000"/>
              <a:gd name="connsiteY245" fmla="*/ 141287 h 3102054"/>
              <a:gd name="connsiteX246" fmla="*/ 268289 w 12192000"/>
              <a:gd name="connsiteY246" fmla="*/ 125412 h 3102054"/>
              <a:gd name="connsiteX247" fmla="*/ 304801 w 12192000"/>
              <a:gd name="connsiteY247" fmla="*/ 106362 h 3102054"/>
              <a:gd name="connsiteX248" fmla="*/ 342901 w 12192000"/>
              <a:gd name="connsiteY248" fmla="*/ 87312 h 3102054"/>
              <a:gd name="connsiteX249" fmla="*/ 381001 w 12192000"/>
              <a:gd name="connsiteY249" fmla="*/ 68262 h 3102054"/>
              <a:gd name="connsiteX250" fmla="*/ 417514 w 12192000"/>
              <a:gd name="connsiteY250" fmla="*/ 52387 h 3102054"/>
              <a:gd name="connsiteX251" fmla="*/ 458789 w 12192000"/>
              <a:gd name="connsiteY251" fmla="*/ 36512 h 3102054"/>
              <a:gd name="connsiteX252" fmla="*/ 504826 w 12192000"/>
              <a:gd name="connsiteY252" fmla="*/ 20637 h 3102054"/>
              <a:gd name="connsiteX253" fmla="*/ 557214 w 12192000"/>
              <a:gd name="connsiteY253" fmla="*/ 9525 h 3102054"/>
              <a:gd name="connsiteX254" fmla="*/ 617539 w 12192000"/>
              <a:gd name="connsiteY254" fmla="*/ 3175 h 31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3102054">
                <a:moveTo>
                  <a:pt x="685801" y="0"/>
                </a:moveTo>
                <a:lnTo>
                  <a:pt x="754064" y="3175"/>
                </a:lnTo>
                <a:lnTo>
                  <a:pt x="814389" y="9525"/>
                </a:lnTo>
                <a:lnTo>
                  <a:pt x="866776" y="20637"/>
                </a:lnTo>
                <a:lnTo>
                  <a:pt x="912814" y="36512"/>
                </a:lnTo>
                <a:lnTo>
                  <a:pt x="954089" y="52387"/>
                </a:lnTo>
                <a:lnTo>
                  <a:pt x="990601" y="68262"/>
                </a:lnTo>
                <a:lnTo>
                  <a:pt x="1028701" y="87312"/>
                </a:lnTo>
                <a:lnTo>
                  <a:pt x="1066801" y="106362"/>
                </a:lnTo>
                <a:lnTo>
                  <a:pt x="1103314" y="125412"/>
                </a:lnTo>
                <a:lnTo>
                  <a:pt x="1144589" y="141287"/>
                </a:lnTo>
                <a:lnTo>
                  <a:pt x="1190626" y="155575"/>
                </a:lnTo>
                <a:lnTo>
                  <a:pt x="1243014" y="166687"/>
                </a:lnTo>
                <a:lnTo>
                  <a:pt x="1303339" y="174625"/>
                </a:lnTo>
                <a:lnTo>
                  <a:pt x="1371601" y="176212"/>
                </a:lnTo>
                <a:lnTo>
                  <a:pt x="1439864" y="174625"/>
                </a:lnTo>
                <a:lnTo>
                  <a:pt x="1500189" y="166687"/>
                </a:lnTo>
                <a:lnTo>
                  <a:pt x="1552576" y="155575"/>
                </a:lnTo>
                <a:lnTo>
                  <a:pt x="1598614" y="141287"/>
                </a:lnTo>
                <a:lnTo>
                  <a:pt x="1639889" y="125412"/>
                </a:lnTo>
                <a:lnTo>
                  <a:pt x="1676401" y="106362"/>
                </a:lnTo>
                <a:lnTo>
                  <a:pt x="1714501" y="87312"/>
                </a:lnTo>
                <a:lnTo>
                  <a:pt x="1752601" y="68262"/>
                </a:lnTo>
                <a:lnTo>
                  <a:pt x="1789114" y="52387"/>
                </a:lnTo>
                <a:lnTo>
                  <a:pt x="1830389" y="36512"/>
                </a:lnTo>
                <a:lnTo>
                  <a:pt x="1876426" y="20637"/>
                </a:lnTo>
                <a:lnTo>
                  <a:pt x="1928814" y="9525"/>
                </a:lnTo>
                <a:lnTo>
                  <a:pt x="1989139" y="3175"/>
                </a:lnTo>
                <a:lnTo>
                  <a:pt x="2057401" y="0"/>
                </a:lnTo>
                <a:lnTo>
                  <a:pt x="2125664" y="3175"/>
                </a:lnTo>
                <a:lnTo>
                  <a:pt x="2185989" y="9525"/>
                </a:lnTo>
                <a:lnTo>
                  <a:pt x="2238376" y="20637"/>
                </a:lnTo>
                <a:lnTo>
                  <a:pt x="2284414" y="36512"/>
                </a:lnTo>
                <a:lnTo>
                  <a:pt x="2325688" y="52387"/>
                </a:lnTo>
                <a:lnTo>
                  <a:pt x="2362201" y="68262"/>
                </a:lnTo>
                <a:lnTo>
                  <a:pt x="2400301" y="87312"/>
                </a:lnTo>
                <a:lnTo>
                  <a:pt x="2438401" y="106362"/>
                </a:lnTo>
                <a:lnTo>
                  <a:pt x="2474913" y="125412"/>
                </a:lnTo>
                <a:lnTo>
                  <a:pt x="2516188" y="141287"/>
                </a:lnTo>
                <a:lnTo>
                  <a:pt x="2562226" y="155575"/>
                </a:lnTo>
                <a:lnTo>
                  <a:pt x="2614614" y="166687"/>
                </a:lnTo>
                <a:lnTo>
                  <a:pt x="2674938" y="174625"/>
                </a:lnTo>
                <a:lnTo>
                  <a:pt x="2743201" y="176212"/>
                </a:lnTo>
                <a:lnTo>
                  <a:pt x="2811464" y="174625"/>
                </a:lnTo>
                <a:lnTo>
                  <a:pt x="2871789" y="166687"/>
                </a:lnTo>
                <a:lnTo>
                  <a:pt x="2924176" y="155575"/>
                </a:lnTo>
                <a:lnTo>
                  <a:pt x="2970214" y="141287"/>
                </a:lnTo>
                <a:lnTo>
                  <a:pt x="3011489" y="125412"/>
                </a:lnTo>
                <a:lnTo>
                  <a:pt x="3048001" y="106362"/>
                </a:lnTo>
                <a:lnTo>
                  <a:pt x="3086101" y="87312"/>
                </a:lnTo>
                <a:lnTo>
                  <a:pt x="3124201" y="68262"/>
                </a:lnTo>
                <a:lnTo>
                  <a:pt x="3160714" y="52387"/>
                </a:lnTo>
                <a:lnTo>
                  <a:pt x="3201989" y="36512"/>
                </a:lnTo>
                <a:lnTo>
                  <a:pt x="3248026" y="20637"/>
                </a:lnTo>
                <a:lnTo>
                  <a:pt x="3300414" y="9525"/>
                </a:lnTo>
                <a:lnTo>
                  <a:pt x="3360739" y="3175"/>
                </a:lnTo>
                <a:lnTo>
                  <a:pt x="3427414" y="0"/>
                </a:lnTo>
                <a:lnTo>
                  <a:pt x="3497264" y="3175"/>
                </a:lnTo>
                <a:lnTo>
                  <a:pt x="3557589" y="9525"/>
                </a:lnTo>
                <a:lnTo>
                  <a:pt x="3609976" y="20637"/>
                </a:lnTo>
                <a:lnTo>
                  <a:pt x="3656014" y="36512"/>
                </a:lnTo>
                <a:lnTo>
                  <a:pt x="3697288" y="52387"/>
                </a:lnTo>
                <a:lnTo>
                  <a:pt x="3733801" y="68262"/>
                </a:lnTo>
                <a:lnTo>
                  <a:pt x="3771901" y="87312"/>
                </a:lnTo>
                <a:lnTo>
                  <a:pt x="3810001" y="106362"/>
                </a:lnTo>
                <a:lnTo>
                  <a:pt x="3846514" y="125412"/>
                </a:lnTo>
                <a:lnTo>
                  <a:pt x="3887789" y="141287"/>
                </a:lnTo>
                <a:lnTo>
                  <a:pt x="3933826" y="155575"/>
                </a:lnTo>
                <a:lnTo>
                  <a:pt x="3986214" y="166687"/>
                </a:lnTo>
                <a:lnTo>
                  <a:pt x="4046539" y="174625"/>
                </a:lnTo>
                <a:lnTo>
                  <a:pt x="4114801" y="176212"/>
                </a:lnTo>
                <a:lnTo>
                  <a:pt x="4183064" y="174625"/>
                </a:lnTo>
                <a:lnTo>
                  <a:pt x="4243388" y="166687"/>
                </a:lnTo>
                <a:lnTo>
                  <a:pt x="4295776" y="155575"/>
                </a:lnTo>
                <a:lnTo>
                  <a:pt x="4341813" y="141287"/>
                </a:lnTo>
                <a:lnTo>
                  <a:pt x="4383088" y="125412"/>
                </a:lnTo>
                <a:lnTo>
                  <a:pt x="4419601" y="106362"/>
                </a:lnTo>
                <a:lnTo>
                  <a:pt x="4495801" y="68262"/>
                </a:lnTo>
                <a:lnTo>
                  <a:pt x="4532314" y="52387"/>
                </a:lnTo>
                <a:lnTo>
                  <a:pt x="4573588" y="36512"/>
                </a:lnTo>
                <a:lnTo>
                  <a:pt x="4619626" y="20637"/>
                </a:lnTo>
                <a:lnTo>
                  <a:pt x="4672013" y="9525"/>
                </a:lnTo>
                <a:lnTo>
                  <a:pt x="4732338" y="3175"/>
                </a:lnTo>
                <a:lnTo>
                  <a:pt x="4800601" y="0"/>
                </a:lnTo>
                <a:lnTo>
                  <a:pt x="4868864" y="3175"/>
                </a:lnTo>
                <a:lnTo>
                  <a:pt x="4929188" y="9525"/>
                </a:lnTo>
                <a:lnTo>
                  <a:pt x="4981576" y="20637"/>
                </a:lnTo>
                <a:lnTo>
                  <a:pt x="5027614" y="36512"/>
                </a:lnTo>
                <a:lnTo>
                  <a:pt x="5068889" y="52387"/>
                </a:lnTo>
                <a:lnTo>
                  <a:pt x="5105402" y="68262"/>
                </a:lnTo>
                <a:lnTo>
                  <a:pt x="5143502" y="87312"/>
                </a:lnTo>
                <a:lnTo>
                  <a:pt x="5181601" y="106362"/>
                </a:lnTo>
                <a:lnTo>
                  <a:pt x="5218115" y="125412"/>
                </a:lnTo>
                <a:lnTo>
                  <a:pt x="5259388" y="141287"/>
                </a:lnTo>
                <a:lnTo>
                  <a:pt x="5305426" y="155575"/>
                </a:lnTo>
                <a:lnTo>
                  <a:pt x="5357813" y="166687"/>
                </a:lnTo>
                <a:lnTo>
                  <a:pt x="5418139" y="174625"/>
                </a:lnTo>
                <a:lnTo>
                  <a:pt x="5486401" y="176212"/>
                </a:lnTo>
                <a:lnTo>
                  <a:pt x="5554663" y="174625"/>
                </a:lnTo>
                <a:lnTo>
                  <a:pt x="5614989" y="166687"/>
                </a:lnTo>
                <a:lnTo>
                  <a:pt x="5667376" y="155575"/>
                </a:lnTo>
                <a:lnTo>
                  <a:pt x="5713414" y="141287"/>
                </a:lnTo>
                <a:lnTo>
                  <a:pt x="5754689" y="125412"/>
                </a:lnTo>
                <a:lnTo>
                  <a:pt x="5791202" y="106362"/>
                </a:lnTo>
                <a:lnTo>
                  <a:pt x="5829302" y="87312"/>
                </a:lnTo>
                <a:lnTo>
                  <a:pt x="5867402" y="68262"/>
                </a:lnTo>
                <a:lnTo>
                  <a:pt x="5903915" y="52387"/>
                </a:lnTo>
                <a:lnTo>
                  <a:pt x="5945189" y="36512"/>
                </a:lnTo>
                <a:lnTo>
                  <a:pt x="5991226" y="20637"/>
                </a:lnTo>
                <a:lnTo>
                  <a:pt x="6043614" y="9525"/>
                </a:lnTo>
                <a:lnTo>
                  <a:pt x="6103939" y="3175"/>
                </a:lnTo>
                <a:lnTo>
                  <a:pt x="6172201" y="0"/>
                </a:lnTo>
                <a:lnTo>
                  <a:pt x="6210301" y="1772"/>
                </a:lnTo>
                <a:lnTo>
                  <a:pt x="6248401" y="0"/>
                </a:lnTo>
                <a:lnTo>
                  <a:pt x="6316664" y="3175"/>
                </a:lnTo>
                <a:lnTo>
                  <a:pt x="6376989" y="9525"/>
                </a:lnTo>
                <a:lnTo>
                  <a:pt x="6429376" y="20637"/>
                </a:lnTo>
                <a:lnTo>
                  <a:pt x="6475414" y="36512"/>
                </a:lnTo>
                <a:lnTo>
                  <a:pt x="6516689" y="52387"/>
                </a:lnTo>
                <a:lnTo>
                  <a:pt x="6553202" y="68262"/>
                </a:lnTo>
                <a:lnTo>
                  <a:pt x="6591302" y="87312"/>
                </a:lnTo>
                <a:lnTo>
                  <a:pt x="6629401" y="106362"/>
                </a:lnTo>
                <a:lnTo>
                  <a:pt x="6665915" y="125412"/>
                </a:lnTo>
                <a:lnTo>
                  <a:pt x="6707189" y="141287"/>
                </a:lnTo>
                <a:lnTo>
                  <a:pt x="6753226" y="155575"/>
                </a:lnTo>
                <a:lnTo>
                  <a:pt x="6805614" y="166687"/>
                </a:lnTo>
                <a:lnTo>
                  <a:pt x="6865939" y="174625"/>
                </a:lnTo>
                <a:lnTo>
                  <a:pt x="6934201" y="176212"/>
                </a:lnTo>
                <a:lnTo>
                  <a:pt x="7002464" y="174625"/>
                </a:lnTo>
                <a:lnTo>
                  <a:pt x="7062789" y="166687"/>
                </a:lnTo>
                <a:lnTo>
                  <a:pt x="7115176" y="155575"/>
                </a:lnTo>
                <a:lnTo>
                  <a:pt x="7161214" y="141287"/>
                </a:lnTo>
                <a:lnTo>
                  <a:pt x="7202489" y="125412"/>
                </a:lnTo>
                <a:lnTo>
                  <a:pt x="7239001" y="106362"/>
                </a:lnTo>
                <a:lnTo>
                  <a:pt x="7277101" y="87312"/>
                </a:lnTo>
                <a:lnTo>
                  <a:pt x="7315201" y="68262"/>
                </a:lnTo>
                <a:lnTo>
                  <a:pt x="7351714" y="52387"/>
                </a:lnTo>
                <a:lnTo>
                  <a:pt x="7392989" y="36512"/>
                </a:lnTo>
                <a:lnTo>
                  <a:pt x="7439026" y="20637"/>
                </a:lnTo>
                <a:lnTo>
                  <a:pt x="7491414" y="9525"/>
                </a:lnTo>
                <a:lnTo>
                  <a:pt x="7551739" y="3175"/>
                </a:lnTo>
                <a:lnTo>
                  <a:pt x="7620001" y="0"/>
                </a:lnTo>
                <a:lnTo>
                  <a:pt x="7688264" y="3175"/>
                </a:lnTo>
                <a:lnTo>
                  <a:pt x="7748589" y="9525"/>
                </a:lnTo>
                <a:lnTo>
                  <a:pt x="7800976" y="20637"/>
                </a:lnTo>
                <a:lnTo>
                  <a:pt x="7847014" y="36512"/>
                </a:lnTo>
                <a:lnTo>
                  <a:pt x="7888289" y="52387"/>
                </a:lnTo>
                <a:lnTo>
                  <a:pt x="7924801" y="68262"/>
                </a:lnTo>
                <a:lnTo>
                  <a:pt x="7962901" y="87312"/>
                </a:lnTo>
                <a:lnTo>
                  <a:pt x="8001001" y="106362"/>
                </a:lnTo>
                <a:lnTo>
                  <a:pt x="8037514" y="125412"/>
                </a:lnTo>
                <a:lnTo>
                  <a:pt x="8078789" y="141287"/>
                </a:lnTo>
                <a:lnTo>
                  <a:pt x="8124826" y="155575"/>
                </a:lnTo>
                <a:lnTo>
                  <a:pt x="8177214" y="166687"/>
                </a:lnTo>
                <a:lnTo>
                  <a:pt x="8237539" y="174625"/>
                </a:lnTo>
                <a:lnTo>
                  <a:pt x="8305801" y="176212"/>
                </a:lnTo>
                <a:lnTo>
                  <a:pt x="8374064" y="174625"/>
                </a:lnTo>
                <a:lnTo>
                  <a:pt x="8434388" y="166687"/>
                </a:lnTo>
                <a:lnTo>
                  <a:pt x="8486776" y="155575"/>
                </a:lnTo>
                <a:lnTo>
                  <a:pt x="8532814" y="141287"/>
                </a:lnTo>
                <a:lnTo>
                  <a:pt x="8574088" y="125412"/>
                </a:lnTo>
                <a:lnTo>
                  <a:pt x="8610600" y="106362"/>
                </a:lnTo>
                <a:lnTo>
                  <a:pt x="8648700" y="87312"/>
                </a:lnTo>
                <a:lnTo>
                  <a:pt x="8686800" y="68262"/>
                </a:lnTo>
                <a:lnTo>
                  <a:pt x="8723314" y="52387"/>
                </a:lnTo>
                <a:lnTo>
                  <a:pt x="8764588" y="36512"/>
                </a:lnTo>
                <a:lnTo>
                  <a:pt x="8810626" y="20637"/>
                </a:lnTo>
                <a:lnTo>
                  <a:pt x="8863014" y="9525"/>
                </a:lnTo>
                <a:lnTo>
                  <a:pt x="8923338" y="3175"/>
                </a:lnTo>
                <a:lnTo>
                  <a:pt x="8990014" y="0"/>
                </a:lnTo>
                <a:lnTo>
                  <a:pt x="9059864" y="3175"/>
                </a:lnTo>
                <a:lnTo>
                  <a:pt x="9120188" y="9525"/>
                </a:lnTo>
                <a:lnTo>
                  <a:pt x="9172576" y="20637"/>
                </a:lnTo>
                <a:lnTo>
                  <a:pt x="9218614" y="36512"/>
                </a:lnTo>
                <a:lnTo>
                  <a:pt x="9259888" y="52387"/>
                </a:lnTo>
                <a:lnTo>
                  <a:pt x="9296400" y="68262"/>
                </a:lnTo>
                <a:lnTo>
                  <a:pt x="9334500" y="87312"/>
                </a:lnTo>
                <a:lnTo>
                  <a:pt x="9372600" y="106362"/>
                </a:lnTo>
                <a:lnTo>
                  <a:pt x="9409114" y="125412"/>
                </a:lnTo>
                <a:lnTo>
                  <a:pt x="9450388" y="141287"/>
                </a:lnTo>
                <a:lnTo>
                  <a:pt x="9496426" y="155575"/>
                </a:lnTo>
                <a:lnTo>
                  <a:pt x="9548814" y="166687"/>
                </a:lnTo>
                <a:lnTo>
                  <a:pt x="9609138" y="174625"/>
                </a:lnTo>
                <a:lnTo>
                  <a:pt x="9677400" y="176212"/>
                </a:lnTo>
                <a:lnTo>
                  <a:pt x="9745664" y="174625"/>
                </a:lnTo>
                <a:lnTo>
                  <a:pt x="9805988" y="166687"/>
                </a:lnTo>
                <a:lnTo>
                  <a:pt x="9858376" y="155575"/>
                </a:lnTo>
                <a:lnTo>
                  <a:pt x="9904414" y="141287"/>
                </a:lnTo>
                <a:lnTo>
                  <a:pt x="9945688" y="125412"/>
                </a:lnTo>
                <a:lnTo>
                  <a:pt x="9982200" y="106362"/>
                </a:lnTo>
                <a:lnTo>
                  <a:pt x="10058400" y="68262"/>
                </a:lnTo>
                <a:lnTo>
                  <a:pt x="10094914" y="52387"/>
                </a:lnTo>
                <a:lnTo>
                  <a:pt x="10136188" y="36512"/>
                </a:lnTo>
                <a:lnTo>
                  <a:pt x="10182226" y="20637"/>
                </a:lnTo>
                <a:lnTo>
                  <a:pt x="10234614" y="9525"/>
                </a:lnTo>
                <a:lnTo>
                  <a:pt x="10294938" y="3175"/>
                </a:lnTo>
                <a:lnTo>
                  <a:pt x="10363200" y="0"/>
                </a:lnTo>
                <a:lnTo>
                  <a:pt x="10431464" y="3175"/>
                </a:lnTo>
                <a:lnTo>
                  <a:pt x="10491788" y="9525"/>
                </a:lnTo>
                <a:lnTo>
                  <a:pt x="10544176" y="20637"/>
                </a:lnTo>
                <a:lnTo>
                  <a:pt x="10590214" y="36512"/>
                </a:lnTo>
                <a:lnTo>
                  <a:pt x="10631488" y="52387"/>
                </a:lnTo>
                <a:lnTo>
                  <a:pt x="10668000" y="68262"/>
                </a:lnTo>
                <a:lnTo>
                  <a:pt x="10706100" y="87312"/>
                </a:lnTo>
                <a:lnTo>
                  <a:pt x="10744200" y="106362"/>
                </a:lnTo>
                <a:lnTo>
                  <a:pt x="10780714" y="125412"/>
                </a:lnTo>
                <a:lnTo>
                  <a:pt x="10821988" y="141287"/>
                </a:lnTo>
                <a:lnTo>
                  <a:pt x="10868026" y="155575"/>
                </a:lnTo>
                <a:lnTo>
                  <a:pt x="10920414" y="166687"/>
                </a:lnTo>
                <a:lnTo>
                  <a:pt x="10980738" y="174625"/>
                </a:lnTo>
                <a:lnTo>
                  <a:pt x="11049000" y="176212"/>
                </a:lnTo>
                <a:lnTo>
                  <a:pt x="11117264" y="174625"/>
                </a:lnTo>
                <a:lnTo>
                  <a:pt x="11177588" y="166687"/>
                </a:lnTo>
                <a:lnTo>
                  <a:pt x="11229976" y="155575"/>
                </a:lnTo>
                <a:lnTo>
                  <a:pt x="11276014" y="141287"/>
                </a:lnTo>
                <a:lnTo>
                  <a:pt x="11317288" y="125412"/>
                </a:lnTo>
                <a:lnTo>
                  <a:pt x="11353800" y="106362"/>
                </a:lnTo>
                <a:lnTo>
                  <a:pt x="11391900" y="87312"/>
                </a:lnTo>
                <a:lnTo>
                  <a:pt x="11430000" y="68263"/>
                </a:lnTo>
                <a:lnTo>
                  <a:pt x="11466514" y="52388"/>
                </a:lnTo>
                <a:lnTo>
                  <a:pt x="11507788" y="36513"/>
                </a:lnTo>
                <a:lnTo>
                  <a:pt x="11553826" y="20638"/>
                </a:lnTo>
                <a:lnTo>
                  <a:pt x="11606214" y="9525"/>
                </a:lnTo>
                <a:lnTo>
                  <a:pt x="11666538" y="3175"/>
                </a:lnTo>
                <a:lnTo>
                  <a:pt x="11734800" y="0"/>
                </a:lnTo>
                <a:lnTo>
                  <a:pt x="11803064" y="3175"/>
                </a:lnTo>
                <a:lnTo>
                  <a:pt x="11863388" y="9525"/>
                </a:lnTo>
                <a:lnTo>
                  <a:pt x="11915776" y="20638"/>
                </a:lnTo>
                <a:lnTo>
                  <a:pt x="11961814" y="36513"/>
                </a:lnTo>
                <a:lnTo>
                  <a:pt x="12003088" y="52388"/>
                </a:lnTo>
                <a:lnTo>
                  <a:pt x="12039600" y="68263"/>
                </a:lnTo>
                <a:lnTo>
                  <a:pt x="12077700" y="87313"/>
                </a:lnTo>
                <a:lnTo>
                  <a:pt x="12115800" y="106363"/>
                </a:lnTo>
                <a:lnTo>
                  <a:pt x="12152314" y="125413"/>
                </a:lnTo>
                <a:lnTo>
                  <a:pt x="12192000" y="140677"/>
                </a:lnTo>
                <a:lnTo>
                  <a:pt x="12192000" y="885826"/>
                </a:lnTo>
                <a:lnTo>
                  <a:pt x="12191999" y="885826"/>
                </a:lnTo>
                <a:lnTo>
                  <a:pt x="12191999" y="3102054"/>
                </a:lnTo>
                <a:lnTo>
                  <a:pt x="0" y="3102054"/>
                </a:lnTo>
                <a:lnTo>
                  <a:pt x="0" y="638254"/>
                </a:lnTo>
                <a:lnTo>
                  <a:pt x="1" y="638254"/>
                </a:lnTo>
                <a:lnTo>
                  <a:pt x="1" y="176212"/>
                </a:lnTo>
                <a:lnTo>
                  <a:pt x="68264" y="174625"/>
                </a:lnTo>
                <a:lnTo>
                  <a:pt x="128589" y="166687"/>
                </a:lnTo>
                <a:lnTo>
                  <a:pt x="180976" y="155575"/>
                </a:lnTo>
                <a:lnTo>
                  <a:pt x="227014" y="141287"/>
                </a:lnTo>
                <a:lnTo>
                  <a:pt x="268289" y="125412"/>
                </a:lnTo>
                <a:lnTo>
                  <a:pt x="304801" y="106362"/>
                </a:lnTo>
                <a:lnTo>
                  <a:pt x="342901" y="87312"/>
                </a:lnTo>
                <a:lnTo>
                  <a:pt x="381001" y="68262"/>
                </a:lnTo>
                <a:lnTo>
                  <a:pt x="417514" y="52387"/>
                </a:lnTo>
                <a:lnTo>
                  <a:pt x="458789" y="36512"/>
                </a:lnTo>
                <a:lnTo>
                  <a:pt x="504826" y="20637"/>
                </a:lnTo>
                <a:lnTo>
                  <a:pt x="557214" y="9525"/>
                </a:lnTo>
                <a:lnTo>
                  <a:pt x="617539" y="3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4E159-EC58-DDC5-63C8-43BCE1880126}"/>
              </a:ext>
            </a:extLst>
          </p:cNvPr>
          <p:cNvSpPr>
            <a:spLocks noGrp="1"/>
          </p:cNvSpPr>
          <p:nvPr>
            <p:ph type="title"/>
          </p:nvPr>
        </p:nvSpPr>
        <p:spPr>
          <a:xfrm>
            <a:off x="755168" y="4292599"/>
            <a:ext cx="10681664" cy="1465771"/>
          </a:xfrm>
        </p:spPr>
        <p:txBody>
          <a:bodyPr vert="horz" lIns="91440" tIns="45720" rIns="91440" bIns="45720" rtlCol="0" anchor="ctr">
            <a:normAutofit/>
          </a:bodyPr>
          <a:lstStyle/>
          <a:p>
            <a:pPr algn="ctr"/>
            <a:r>
              <a:rPr lang="en-US" sz="4600" spc="800">
                <a:solidFill>
                  <a:schemeClr val="bg1"/>
                </a:solidFill>
              </a:rPr>
              <a:t>Missing White Women Syndrome </a:t>
            </a:r>
          </a:p>
        </p:txBody>
      </p:sp>
      <p:sp>
        <p:nvSpPr>
          <p:cNvPr id="3" name="Content Placeholder 2">
            <a:extLst>
              <a:ext uri="{FF2B5EF4-FFF2-40B4-BE49-F238E27FC236}">
                <a16:creationId xmlns:a16="http://schemas.microsoft.com/office/drawing/2014/main" id="{C1F87818-6C8A-2BAF-964E-3EB4A2D5DDC4}"/>
              </a:ext>
            </a:extLst>
          </p:cNvPr>
          <p:cNvSpPr>
            <a:spLocks noGrp="1"/>
          </p:cNvSpPr>
          <p:nvPr>
            <p:ph idx="1"/>
          </p:nvPr>
        </p:nvSpPr>
        <p:spPr>
          <a:xfrm>
            <a:off x="1409701" y="5830278"/>
            <a:ext cx="9372600" cy="545401"/>
          </a:xfrm>
        </p:spPr>
        <p:txBody>
          <a:bodyPr vert="horz" lIns="91440" tIns="45720" rIns="91440" bIns="45720" rtlCol="0" anchor="t">
            <a:normAutofit/>
          </a:bodyPr>
          <a:lstStyle/>
          <a:p>
            <a:pPr marL="0" indent="0" algn="ctr">
              <a:lnSpc>
                <a:spcPct val="100000"/>
              </a:lnSpc>
              <a:buNone/>
            </a:pPr>
            <a:r>
              <a:rPr lang="en-US" b="1" cap="all" spc="400">
                <a:solidFill>
                  <a:schemeClr val="bg2"/>
                </a:solidFill>
              </a:rPr>
              <a:t>Source Sommers 2017</a:t>
            </a:r>
          </a:p>
        </p:txBody>
      </p:sp>
      <p:pic>
        <p:nvPicPr>
          <p:cNvPr id="5" name="Picture 4" descr="A table of statistics with numbers and text&#10;&#10;Description automatically generated with medium confidence">
            <a:extLst>
              <a:ext uri="{FF2B5EF4-FFF2-40B4-BE49-F238E27FC236}">
                <a16:creationId xmlns:a16="http://schemas.microsoft.com/office/drawing/2014/main" id="{A6C7EE61-A868-9570-E98B-84E08AD4A14D}"/>
              </a:ext>
            </a:extLst>
          </p:cNvPr>
          <p:cNvPicPr>
            <a:picLocks noChangeAspect="1"/>
          </p:cNvPicPr>
          <p:nvPr/>
        </p:nvPicPr>
        <p:blipFill>
          <a:blip r:embed="rId3"/>
          <a:stretch>
            <a:fillRect/>
          </a:stretch>
        </p:blipFill>
        <p:spPr>
          <a:xfrm>
            <a:off x="524938" y="1062317"/>
            <a:ext cx="5410194" cy="1758311"/>
          </a:xfrm>
          <a:prstGeom prst="rect">
            <a:avLst/>
          </a:prstGeom>
        </p:spPr>
      </p:pic>
      <p:pic>
        <p:nvPicPr>
          <p:cNvPr id="7" name="Picture 6" descr="A table with numbers and text&#10;&#10;Description automatically generated">
            <a:extLst>
              <a:ext uri="{FF2B5EF4-FFF2-40B4-BE49-F238E27FC236}">
                <a16:creationId xmlns:a16="http://schemas.microsoft.com/office/drawing/2014/main" id="{B3ABF58E-1ED9-2BD1-9062-86B83AAD8052}"/>
              </a:ext>
            </a:extLst>
          </p:cNvPr>
          <p:cNvPicPr>
            <a:picLocks noChangeAspect="1"/>
          </p:cNvPicPr>
          <p:nvPr/>
        </p:nvPicPr>
        <p:blipFill>
          <a:blip r:embed="rId4"/>
          <a:stretch>
            <a:fillRect/>
          </a:stretch>
        </p:blipFill>
        <p:spPr>
          <a:xfrm>
            <a:off x="6256865" y="902452"/>
            <a:ext cx="5397503" cy="2078037"/>
          </a:xfrm>
          <a:prstGeom prst="rect">
            <a:avLst/>
          </a:prstGeom>
        </p:spPr>
      </p:pic>
    </p:spTree>
    <p:extLst>
      <p:ext uri="{BB962C8B-B14F-4D97-AF65-F5344CB8AC3E}">
        <p14:creationId xmlns:p14="http://schemas.microsoft.com/office/powerpoint/2010/main" val="31804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F66312E-3958-4E3B-BEE0-B17BEA816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FCF21-43B9-2D46-5B02-01F6BAAD3389}"/>
              </a:ext>
            </a:extLst>
          </p:cNvPr>
          <p:cNvSpPr>
            <a:spLocks noGrp="1"/>
          </p:cNvSpPr>
          <p:nvPr>
            <p:ph type="ctrTitle"/>
          </p:nvPr>
        </p:nvSpPr>
        <p:spPr>
          <a:xfrm>
            <a:off x="1028901" y="3741641"/>
            <a:ext cx="10134198" cy="1857901"/>
          </a:xfrm>
        </p:spPr>
        <p:txBody>
          <a:bodyPr anchor="t">
            <a:normAutofit/>
          </a:bodyPr>
          <a:lstStyle/>
          <a:p>
            <a:r>
              <a:rPr lang="en-US" sz="2300" dirty="0">
                <a:latin typeface="+mn-lt"/>
                <a:ea typeface="+mj-lt"/>
                <a:cs typeface="+mj-lt"/>
              </a:rPr>
              <a:t>How do the impacts of floods and flash floods on missing persons in the United States differ based on race/ethnicity and Sex?</a:t>
            </a:r>
            <a:endParaRPr lang="en-US" sz="2300" dirty="0">
              <a:latin typeface="+mn-lt"/>
            </a:endParaRPr>
          </a:p>
        </p:txBody>
      </p:sp>
      <p:sp>
        <p:nvSpPr>
          <p:cNvPr id="3" name="Subtitle 2">
            <a:extLst>
              <a:ext uri="{FF2B5EF4-FFF2-40B4-BE49-F238E27FC236}">
                <a16:creationId xmlns:a16="http://schemas.microsoft.com/office/drawing/2014/main" id="{A0D21C8D-8EF9-2CFB-43BA-310F3F18A5A6}"/>
              </a:ext>
            </a:extLst>
          </p:cNvPr>
          <p:cNvSpPr>
            <a:spLocks noGrp="1"/>
          </p:cNvSpPr>
          <p:nvPr>
            <p:ph type="subTitle" idx="1"/>
          </p:nvPr>
        </p:nvSpPr>
        <p:spPr>
          <a:xfrm>
            <a:off x="2073314" y="5715000"/>
            <a:ext cx="8045373" cy="660679"/>
          </a:xfrm>
        </p:spPr>
        <p:txBody>
          <a:bodyPr>
            <a:normAutofit/>
          </a:bodyPr>
          <a:lstStyle/>
          <a:p>
            <a:r>
              <a:rPr lang="en-US" dirty="0"/>
              <a:t>Research Question</a:t>
            </a:r>
          </a:p>
        </p:txBody>
      </p:sp>
      <p:sp>
        <p:nvSpPr>
          <p:cNvPr id="30" name="Freeform 6">
            <a:extLst>
              <a:ext uri="{FF2B5EF4-FFF2-40B4-BE49-F238E27FC236}">
                <a16:creationId xmlns:a16="http://schemas.microsoft.com/office/drawing/2014/main" id="{CE3A56F1-C682-4EA0-B9FF-6F6585760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pic>
        <p:nvPicPr>
          <p:cNvPr id="7" name="Graphic 6" descr="Rain">
            <a:extLst>
              <a:ext uri="{FF2B5EF4-FFF2-40B4-BE49-F238E27FC236}">
                <a16:creationId xmlns:a16="http://schemas.microsoft.com/office/drawing/2014/main" id="{B32BFB00-E645-B8AD-5ACF-6CD4709C8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2271" y="941544"/>
            <a:ext cx="2487458" cy="2487458"/>
          </a:xfrm>
          <a:prstGeom prst="rect">
            <a:avLst/>
          </a:prstGeom>
        </p:spPr>
      </p:pic>
      <p:sp>
        <p:nvSpPr>
          <p:cNvPr id="32" name="Rectangle 31">
            <a:extLst>
              <a:ext uri="{FF2B5EF4-FFF2-40B4-BE49-F238E27FC236}">
                <a16:creationId xmlns:a16="http://schemas.microsoft.com/office/drawing/2014/main" id="{F3F76ABD-D2F6-4661-9415-C4B91D8EA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014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7F15BCD8-D819-B117-1A1C-2BFF93298244}"/>
              </a:ext>
            </a:extLst>
          </p:cNvPr>
          <p:cNvSpPr>
            <a:spLocks noGrp="1"/>
          </p:cNvSpPr>
          <p:nvPr>
            <p:ph type="title"/>
          </p:nvPr>
        </p:nvSpPr>
        <p:spPr>
          <a:xfrm>
            <a:off x="754144" y="484631"/>
            <a:ext cx="6340519" cy="1638469"/>
          </a:xfrm>
        </p:spPr>
        <p:txBody>
          <a:bodyPr>
            <a:normAutofit/>
          </a:bodyPr>
          <a:lstStyle/>
          <a:p>
            <a:r>
              <a:rPr lang="en-US"/>
              <a:t>Data</a:t>
            </a:r>
            <a:endParaRPr lang="en-US" dirty="0"/>
          </a:p>
        </p:txBody>
      </p:sp>
      <p:sp>
        <p:nvSpPr>
          <p:cNvPr id="24" name="Rectangle 23">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7FF664F-F3CE-37D9-EB8A-094173C5E3E7}"/>
              </a:ext>
            </a:extLst>
          </p:cNvPr>
          <p:cNvSpPr>
            <a:spLocks noGrp="1"/>
          </p:cNvSpPr>
          <p:nvPr>
            <p:ph idx="1"/>
          </p:nvPr>
        </p:nvSpPr>
        <p:spPr>
          <a:xfrm>
            <a:off x="765051" y="2443140"/>
            <a:ext cx="6306309" cy="3930227"/>
          </a:xfrm>
        </p:spPr>
        <p:txBody>
          <a:bodyPr vert="horz" lIns="91440" tIns="45720" rIns="91440" bIns="45720" rtlCol="0">
            <a:normAutofit/>
          </a:bodyPr>
          <a:lstStyle/>
          <a:p>
            <a:r>
              <a:rPr lang="en-US" b="1" dirty="0">
                <a:solidFill>
                  <a:srgbClr val="000000"/>
                </a:solidFill>
                <a:ea typeface="+mn-lt"/>
                <a:cs typeface="+mn-lt"/>
              </a:rPr>
              <a:t>NamUs:</a:t>
            </a:r>
            <a:r>
              <a:rPr lang="en-US" dirty="0">
                <a:solidFill>
                  <a:srgbClr val="000000"/>
                </a:solidFill>
                <a:ea typeface="+mn-lt"/>
                <a:cs typeface="+mn-lt"/>
              </a:rPr>
              <a:t> Database on missing persons in the U.S.</a:t>
            </a:r>
            <a:endParaRPr lang="en-US" dirty="0">
              <a:solidFill>
                <a:srgbClr val="000000"/>
              </a:solidFill>
            </a:endParaRPr>
          </a:p>
          <a:p>
            <a:r>
              <a:rPr lang="en-US" b="1" dirty="0">
                <a:solidFill>
                  <a:srgbClr val="000000"/>
                </a:solidFill>
                <a:ea typeface="+mn-lt"/>
                <a:cs typeface="+mn-lt"/>
              </a:rPr>
              <a:t>NOAA:</a:t>
            </a:r>
            <a:r>
              <a:rPr lang="en-US" dirty="0">
                <a:solidFill>
                  <a:srgbClr val="000000"/>
                </a:solidFill>
                <a:ea typeface="+mn-lt"/>
                <a:cs typeface="+mn-lt"/>
              </a:rPr>
              <a:t> Storm event database - Floods and Flash Floods</a:t>
            </a:r>
            <a:endParaRPr lang="en-US" dirty="0">
              <a:solidFill>
                <a:srgbClr val="000000"/>
              </a:solidFill>
            </a:endParaRPr>
          </a:p>
          <a:p>
            <a:r>
              <a:rPr lang="en-US" b="1" dirty="0">
                <a:solidFill>
                  <a:srgbClr val="000000"/>
                </a:solidFill>
                <a:ea typeface="+mn-lt"/>
                <a:cs typeface="+mn-lt"/>
              </a:rPr>
              <a:t>Unit of Analysis:</a:t>
            </a:r>
            <a:r>
              <a:rPr lang="en-US" dirty="0">
                <a:solidFill>
                  <a:srgbClr val="000000"/>
                </a:solidFill>
                <a:ea typeface="+mn-lt"/>
                <a:cs typeface="+mn-lt"/>
              </a:rPr>
              <a:t> County-month-years in the United States from 1997-2023.</a:t>
            </a:r>
            <a:endParaRPr lang="en-US" dirty="0">
              <a:solidFill>
                <a:srgbClr val="000000"/>
              </a:solidFill>
            </a:endParaRPr>
          </a:p>
          <a:p>
            <a:r>
              <a:rPr lang="en-US" b="1" dirty="0">
                <a:solidFill>
                  <a:srgbClr val="000000"/>
                </a:solidFill>
                <a:ea typeface="+mn-lt"/>
                <a:cs typeface="+mn-lt"/>
              </a:rPr>
              <a:t>Sample Size:</a:t>
            </a:r>
            <a:r>
              <a:rPr lang="en-US" dirty="0">
                <a:solidFill>
                  <a:srgbClr val="000000"/>
                </a:solidFill>
                <a:ea typeface="+mn-lt"/>
                <a:cs typeface="+mn-lt"/>
              </a:rPr>
              <a:t> 3144 counties</a:t>
            </a:r>
            <a:r>
              <a:rPr lang="en-US" dirty="0">
                <a:solidFill>
                  <a:srgbClr val="000000"/>
                </a:solidFill>
                <a:effectLst/>
                <a:ea typeface="+mn-lt"/>
                <a:cs typeface="+mn-lt"/>
              </a:rPr>
              <a:t>, </a:t>
            </a:r>
            <a:r>
              <a:rPr lang="en-US" dirty="0">
                <a:solidFill>
                  <a:srgbClr val="000000"/>
                </a:solidFill>
                <a:ea typeface="+mn-lt"/>
                <a:cs typeface="+mn-lt"/>
              </a:rPr>
              <a:t>1,018,656 observations</a:t>
            </a:r>
            <a:endParaRPr lang="en-US" b="1" dirty="0">
              <a:solidFill>
                <a:srgbClr val="000000"/>
              </a:solidFill>
            </a:endParaRPr>
          </a:p>
          <a:p>
            <a:endParaRPr lang="en-US" dirty="0">
              <a:solidFill>
                <a:srgbClr val="000000"/>
              </a:solidFill>
            </a:endParaRPr>
          </a:p>
        </p:txBody>
      </p:sp>
      <p:pic>
        <p:nvPicPr>
          <p:cNvPr id="6" name="Picture 5" descr="A blue circle with black text&#10;&#10;Description automatically generated">
            <a:extLst>
              <a:ext uri="{FF2B5EF4-FFF2-40B4-BE49-F238E27FC236}">
                <a16:creationId xmlns:a16="http://schemas.microsoft.com/office/drawing/2014/main" id="{F6499817-49B1-0BF0-57BB-5B2C0BC6910D}"/>
              </a:ext>
            </a:extLst>
          </p:cNvPr>
          <p:cNvPicPr>
            <a:picLocks noChangeAspect="1"/>
          </p:cNvPicPr>
          <p:nvPr/>
        </p:nvPicPr>
        <p:blipFill>
          <a:blip r:embed="rId3"/>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95761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23C7-765A-A664-7AFF-3B828A01905F}"/>
              </a:ext>
            </a:extLst>
          </p:cNvPr>
          <p:cNvSpPr>
            <a:spLocks noGrp="1"/>
          </p:cNvSpPr>
          <p:nvPr>
            <p:ph type="title"/>
          </p:nvPr>
        </p:nvSpPr>
        <p:spPr/>
        <p:txBody>
          <a:bodyPr/>
          <a:lstStyle/>
          <a:p>
            <a:r>
              <a:rPr lang="en-US"/>
              <a:t>Methods</a:t>
            </a:r>
            <a:endParaRPr lang="en-US" dirty="0"/>
          </a:p>
        </p:txBody>
      </p:sp>
      <p:sp>
        <p:nvSpPr>
          <p:cNvPr id="3" name="Content Placeholder 2">
            <a:extLst>
              <a:ext uri="{FF2B5EF4-FFF2-40B4-BE49-F238E27FC236}">
                <a16:creationId xmlns:a16="http://schemas.microsoft.com/office/drawing/2014/main" id="{A4BEAC6F-214D-A402-D89F-CA514A565FEA}"/>
              </a:ext>
            </a:extLst>
          </p:cNvPr>
          <p:cNvSpPr>
            <a:spLocks noGrp="1"/>
          </p:cNvSpPr>
          <p:nvPr>
            <p:ph idx="1"/>
          </p:nvPr>
        </p:nvSpPr>
        <p:spPr/>
        <p:txBody>
          <a:bodyPr/>
          <a:lstStyle/>
          <a:p>
            <a:pPr marL="0" indent="0">
              <a:buNone/>
            </a:pPr>
            <a:r>
              <a:rPr lang="en-US" b="1" dirty="0">
                <a:solidFill>
                  <a:srgbClr val="000000"/>
                </a:solidFill>
              </a:rPr>
              <a:t>Outcomes: </a:t>
            </a:r>
            <a:endParaRPr lang="en-US" dirty="0">
              <a:solidFill>
                <a:srgbClr val="000000"/>
              </a:solidFill>
            </a:endParaRPr>
          </a:p>
          <a:p>
            <a:r>
              <a:rPr lang="en-US" dirty="0">
                <a:solidFill>
                  <a:srgbClr val="000000"/>
                </a:solidFill>
              </a:rPr>
              <a:t>Missing </a:t>
            </a:r>
            <a:r>
              <a:rPr lang="en-US" i="1" dirty="0">
                <a:solidFill>
                  <a:srgbClr val="000000"/>
                </a:solidFill>
              </a:rPr>
              <a:t>men and women</a:t>
            </a:r>
            <a:r>
              <a:rPr lang="en-US" dirty="0">
                <a:solidFill>
                  <a:srgbClr val="000000"/>
                </a:solidFill>
              </a:rPr>
              <a:t> from the racial categories of White, Indigenous, Black, Hispanic/Latino (Latinx), and Asian </a:t>
            </a:r>
          </a:p>
          <a:p>
            <a:pPr marL="0" indent="0">
              <a:buNone/>
            </a:pPr>
            <a:r>
              <a:rPr lang="en-US" b="1" dirty="0">
                <a:solidFill>
                  <a:srgbClr val="000000"/>
                </a:solidFill>
              </a:rPr>
              <a:t>Key Predictors: </a:t>
            </a:r>
          </a:p>
          <a:p>
            <a:r>
              <a:rPr lang="en-US" dirty="0">
                <a:solidFill>
                  <a:srgbClr val="000000"/>
                </a:solidFill>
              </a:rPr>
              <a:t>Floods, flash floods, direct flood deaths, direct flood injuries, </a:t>
            </a:r>
            <a:r>
              <a:rPr lang="en-US" sz="2100" dirty="0">
                <a:solidFill>
                  <a:srgbClr val="000000"/>
                </a:solidFill>
                <a:ea typeface="+mn-lt"/>
                <a:cs typeface="+mn-lt"/>
              </a:rPr>
              <a:t>direct flash flood deaths, direct flash flood injuries</a:t>
            </a:r>
          </a:p>
          <a:p>
            <a:pPr marL="0" indent="0">
              <a:buNone/>
            </a:pPr>
            <a:r>
              <a:rPr lang="en-US" b="1" dirty="0">
                <a:solidFill>
                  <a:srgbClr val="000000"/>
                </a:solidFill>
              </a:rPr>
              <a:t>Analytic Strategy: </a:t>
            </a:r>
          </a:p>
          <a:p>
            <a:r>
              <a:rPr lang="en-US" dirty="0">
                <a:solidFill>
                  <a:srgbClr val="000000"/>
                </a:solidFill>
              </a:rPr>
              <a:t>Mixed effect multilevel negative binomial regression models</a:t>
            </a:r>
            <a:endParaRPr lang="en-US" dirty="0"/>
          </a:p>
          <a:p>
            <a:endParaRPr lang="en-US" dirty="0"/>
          </a:p>
        </p:txBody>
      </p:sp>
    </p:spTree>
    <p:extLst>
      <p:ext uri="{BB962C8B-B14F-4D97-AF65-F5344CB8AC3E}">
        <p14:creationId xmlns:p14="http://schemas.microsoft.com/office/powerpoint/2010/main" val="419308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F0DDE1A-EE08-5DD0-86C4-7BCBD7C7D835}"/>
              </a:ext>
            </a:extLst>
          </p:cNvPr>
          <p:cNvSpPr>
            <a:spLocks noGrp="1"/>
          </p:cNvSpPr>
          <p:nvPr>
            <p:ph type="title"/>
          </p:nvPr>
        </p:nvSpPr>
        <p:spPr>
          <a:xfrm>
            <a:off x="1251678" y="382385"/>
            <a:ext cx="10178322" cy="1492132"/>
          </a:xfrm>
        </p:spPr>
        <p:txBody>
          <a:bodyPr anchor="ctr">
            <a:normAutofit/>
          </a:bodyPr>
          <a:lstStyle/>
          <a:p>
            <a:r>
              <a:rPr lang="en-US" dirty="0"/>
              <a:t>Sample  overview</a:t>
            </a:r>
          </a:p>
        </p:txBody>
      </p:sp>
      <p:sp>
        <p:nvSpPr>
          <p:cNvPr id="66"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68" name="Rectangle 67">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 name="Content Placeholder 22">
            <a:extLst>
              <a:ext uri="{FF2B5EF4-FFF2-40B4-BE49-F238E27FC236}">
                <a16:creationId xmlns:a16="http://schemas.microsoft.com/office/drawing/2014/main" id="{B4F2A210-8D7C-8E66-3FAA-C1315B2D5A3B}"/>
              </a:ext>
            </a:extLst>
          </p:cNvPr>
          <p:cNvGraphicFramePr>
            <a:graphicFrameLocks noGrp="1"/>
          </p:cNvGraphicFramePr>
          <p:nvPr>
            <p:ph idx="1"/>
            <p:extLst>
              <p:ext uri="{D42A27DB-BD31-4B8C-83A1-F6EECF244321}">
                <p14:modId xmlns:p14="http://schemas.microsoft.com/office/powerpoint/2010/main" val="2154419878"/>
              </p:ext>
            </p:extLst>
          </p:nvPr>
        </p:nvGraphicFramePr>
        <p:xfrm>
          <a:off x="2129660" y="2286000"/>
          <a:ext cx="8421631" cy="3594101"/>
        </p:xfrm>
        <a:graphic>
          <a:graphicData uri="http://schemas.openxmlformats.org/drawingml/2006/table">
            <a:tbl>
              <a:tblPr firstRow="1" bandRow="1">
                <a:noFill/>
                <a:tableStyleId>{5C22544A-7EE6-4342-B048-85BDC9FD1C3A}</a:tableStyleId>
              </a:tblPr>
              <a:tblGrid>
                <a:gridCol w="5122992">
                  <a:extLst>
                    <a:ext uri="{9D8B030D-6E8A-4147-A177-3AD203B41FA5}">
                      <a16:colId xmlns:a16="http://schemas.microsoft.com/office/drawing/2014/main" val="495654714"/>
                    </a:ext>
                  </a:extLst>
                </a:gridCol>
                <a:gridCol w="3298639">
                  <a:extLst>
                    <a:ext uri="{9D8B030D-6E8A-4147-A177-3AD203B41FA5}">
                      <a16:colId xmlns:a16="http://schemas.microsoft.com/office/drawing/2014/main" val="256632317"/>
                    </a:ext>
                  </a:extLst>
                </a:gridCol>
              </a:tblGrid>
              <a:tr h="453301">
                <a:tc>
                  <a:txBody>
                    <a:bodyPr/>
                    <a:lstStyle/>
                    <a:p>
                      <a:r>
                        <a:rPr lang="en-US" sz="1700" b="1" cap="none" spc="0">
                          <a:solidFill>
                            <a:schemeClr val="tx1"/>
                          </a:solidFill>
                          <a:effectLst/>
                        </a:rPr>
                        <a:t>Category</a:t>
                      </a:r>
                    </a:p>
                  </a:txBody>
                  <a:tcPr marL="65432" marR="95850" marT="18695" marB="140210" anchor="b">
                    <a:lnL w="12700" cmpd="sng">
                      <a:noFill/>
                    </a:lnL>
                    <a:lnR w="12700" cmpd="sng">
                      <a:noFill/>
                    </a:lnR>
                    <a:lnT w="9525" cap="flat" cmpd="sng" algn="ctr">
                      <a:noFill/>
                      <a:prstDash val="solid"/>
                    </a:lnT>
                    <a:lnB w="38100" cmpd="sng">
                      <a:noFill/>
                    </a:lnB>
                    <a:noFill/>
                  </a:tcPr>
                </a:tc>
                <a:tc>
                  <a:txBody>
                    <a:bodyPr/>
                    <a:lstStyle/>
                    <a:p>
                      <a:r>
                        <a:rPr lang="en-US" sz="1700" b="1" cap="none" spc="0">
                          <a:solidFill>
                            <a:schemeClr val="tx1"/>
                          </a:solidFill>
                          <a:effectLst/>
                        </a:rPr>
                        <a:t>Frequency</a:t>
                      </a:r>
                    </a:p>
                  </a:txBody>
                  <a:tcPr marL="65432" marR="95850" marT="18695" marB="14021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1887201"/>
                  </a:ext>
                </a:extLst>
              </a:tr>
              <a:tr h="392600">
                <a:tc>
                  <a:txBody>
                    <a:bodyPr/>
                    <a:lstStyle/>
                    <a:p>
                      <a:r>
                        <a:rPr lang="en-US" sz="1300" cap="none" spc="0">
                          <a:solidFill>
                            <a:schemeClr val="tx1"/>
                          </a:solidFill>
                          <a:effectLst/>
                        </a:rPr>
                        <a:t>Flash Floods</a:t>
                      </a:r>
                    </a:p>
                  </a:txBody>
                  <a:tcPr marL="65432" marR="95850" marT="18695" marB="140210"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r"/>
                      <a:r>
                        <a:rPr lang="en-US" sz="1300" cap="none" spc="0">
                          <a:solidFill>
                            <a:schemeClr val="tx1"/>
                          </a:solidFill>
                        </a:rPr>
                        <a:t>1,589,478</a:t>
                      </a:r>
                    </a:p>
                  </a:txBody>
                  <a:tcPr marL="65432" marR="95850" marT="18695" marB="140210"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183736936"/>
                  </a:ext>
                </a:extLst>
              </a:tr>
              <a:tr h="392600">
                <a:tc>
                  <a:txBody>
                    <a:bodyPr/>
                    <a:lstStyle/>
                    <a:p>
                      <a:r>
                        <a:rPr lang="en-US" sz="1300" cap="none" spc="0" dirty="0">
                          <a:solidFill>
                            <a:schemeClr val="tx1"/>
                          </a:solidFill>
                          <a:effectLst/>
                        </a:rPr>
                        <a:t>Floods</a:t>
                      </a:r>
                    </a:p>
                  </a:txBody>
                  <a:tcPr marL="65432" marR="95850" marT="18695" marB="14021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accent1">
                        <a:alpha val="20278"/>
                      </a:schemeClr>
                    </a:solidFill>
                  </a:tcPr>
                </a:tc>
                <a:tc>
                  <a:txBody>
                    <a:bodyPr/>
                    <a:lstStyle/>
                    <a:p>
                      <a:pPr algn="r"/>
                      <a:r>
                        <a:rPr lang="en-US" sz="1300" cap="none" spc="0" dirty="0">
                          <a:solidFill>
                            <a:schemeClr val="tx1"/>
                          </a:solidFill>
                        </a:rPr>
                        <a:t>164,056</a:t>
                      </a:r>
                    </a:p>
                  </a:txBody>
                  <a:tcPr marL="65432" marR="95850" marT="18695" marB="140210" anchor="ctr">
                    <a:lnL w="12700" cmpd="sng">
                      <a:noFill/>
                      <a:prstDash val="solid"/>
                    </a:lnL>
                    <a:lnR w="12700" cmpd="sng">
                      <a:noFill/>
                      <a:prstDash val="solid"/>
                    </a:lnR>
                    <a:lnT w="9525" cap="flat" cmpd="sng" algn="ctr">
                      <a:noFill/>
                      <a:prstDash val="solid"/>
                    </a:lnT>
                    <a:lnB w="12700" cmpd="sng">
                      <a:noFill/>
                      <a:prstDash val="solid"/>
                    </a:lnB>
                    <a:solidFill>
                      <a:schemeClr val="accent1">
                        <a:alpha val="19950"/>
                      </a:schemeClr>
                    </a:solidFill>
                  </a:tcPr>
                </a:tc>
                <a:extLst>
                  <a:ext uri="{0D108BD9-81ED-4DB2-BD59-A6C34878D82A}">
                    <a16:rowId xmlns:a16="http://schemas.microsoft.com/office/drawing/2014/main" val="1967711432"/>
                  </a:ext>
                </a:extLst>
              </a:tr>
              <a:tr h="392600">
                <a:tc>
                  <a:txBody>
                    <a:bodyPr/>
                    <a:lstStyle/>
                    <a:p>
                      <a:r>
                        <a:rPr lang="en-US" sz="1300" cap="none" spc="0" dirty="0">
                          <a:solidFill>
                            <a:schemeClr val="tx1"/>
                          </a:solidFill>
                          <a:effectLst/>
                        </a:rPr>
                        <a:t>Missing Persons (all groups)</a:t>
                      </a:r>
                    </a:p>
                  </a:txBody>
                  <a:tcPr marL="65432" marR="95850" marT="18695" marB="14021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a:r>
                        <a:rPr lang="en-US" sz="1300" cap="none" spc="0">
                          <a:solidFill>
                            <a:schemeClr val="tx1"/>
                          </a:solidFill>
                        </a:rPr>
                        <a:t>25,240</a:t>
                      </a:r>
                    </a:p>
                  </a:txBody>
                  <a:tcPr marL="65432" marR="95850" marT="18695" marB="14021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43445930"/>
                  </a:ext>
                </a:extLst>
              </a:tr>
              <a:tr h="392600">
                <a:tc>
                  <a:txBody>
                    <a:bodyPr/>
                    <a:lstStyle/>
                    <a:p>
                      <a:r>
                        <a:rPr lang="en-US" sz="1300" cap="none" spc="0" dirty="0">
                          <a:solidFill>
                            <a:schemeClr val="tx1"/>
                          </a:solidFill>
                          <a:effectLst/>
                        </a:rPr>
                        <a:t>Missing Black People</a:t>
                      </a:r>
                    </a:p>
                  </a:txBody>
                  <a:tcPr marL="65432" marR="95850" marT="18695" marB="14021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accent1">
                        <a:alpha val="19866"/>
                      </a:schemeClr>
                    </a:solidFill>
                  </a:tcPr>
                </a:tc>
                <a:tc>
                  <a:txBody>
                    <a:bodyPr/>
                    <a:lstStyle/>
                    <a:p>
                      <a:pPr algn="r"/>
                      <a:r>
                        <a:rPr lang="en-US" sz="1300" cap="none" spc="0" dirty="0">
                          <a:solidFill>
                            <a:schemeClr val="tx1"/>
                          </a:solidFill>
                        </a:rPr>
                        <a:t>3,952</a:t>
                      </a:r>
                    </a:p>
                  </a:txBody>
                  <a:tcPr marL="65432" marR="95850" marT="18695" marB="140210" anchor="ctr">
                    <a:lnL w="12700" cmpd="sng">
                      <a:noFill/>
                      <a:prstDash val="solid"/>
                    </a:lnL>
                    <a:lnR w="12700" cmpd="sng">
                      <a:noFill/>
                      <a:prstDash val="solid"/>
                    </a:lnR>
                    <a:lnT w="9525" cap="flat" cmpd="sng" algn="ctr">
                      <a:noFill/>
                      <a:prstDash val="solid"/>
                    </a:lnT>
                    <a:lnB w="12700" cmpd="sng">
                      <a:noFill/>
                      <a:prstDash val="solid"/>
                    </a:lnB>
                    <a:solidFill>
                      <a:schemeClr val="accent1">
                        <a:alpha val="20000"/>
                      </a:schemeClr>
                    </a:solidFill>
                  </a:tcPr>
                </a:tc>
                <a:extLst>
                  <a:ext uri="{0D108BD9-81ED-4DB2-BD59-A6C34878D82A}">
                    <a16:rowId xmlns:a16="http://schemas.microsoft.com/office/drawing/2014/main" val="3189249051"/>
                  </a:ext>
                </a:extLst>
              </a:tr>
              <a:tr h="392600">
                <a:tc>
                  <a:txBody>
                    <a:bodyPr/>
                    <a:lstStyle/>
                    <a:p>
                      <a:r>
                        <a:rPr lang="en-US" sz="1300" cap="none" spc="0">
                          <a:solidFill>
                            <a:schemeClr val="tx1"/>
                          </a:solidFill>
                          <a:effectLst/>
                        </a:rPr>
                        <a:t>Missing White People</a:t>
                      </a:r>
                    </a:p>
                  </a:txBody>
                  <a:tcPr marL="65432" marR="95850" marT="18695" marB="14021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a:r>
                        <a:rPr lang="en-US" sz="1300" cap="none" spc="0">
                          <a:solidFill>
                            <a:schemeClr val="tx1"/>
                          </a:solidFill>
                        </a:rPr>
                        <a:t>13,644</a:t>
                      </a:r>
                    </a:p>
                  </a:txBody>
                  <a:tcPr marL="65432" marR="95850" marT="18695" marB="14021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888506481"/>
                  </a:ext>
                </a:extLst>
              </a:tr>
              <a:tr h="392600">
                <a:tc>
                  <a:txBody>
                    <a:bodyPr/>
                    <a:lstStyle/>
                    <a:p>
                      <a:r>
                        <a:rPr lang="en-US" sz="1300" cap="none" spc="0" dirty="0">
                          <a:solidFill>
                            <a:schemeClr val="tx1"/>
                          </a:solidFill>
                          <a:effectLst/>
                        </a:rPr>
                        <a:t>Missing Indigenous People</a:t>
                      </a:r>
                    </a:p>
                  </a:txBody>
                  <a:tcPr marL="65432" marR="95850" marT="18695" marB="14021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accent1">
                        <a:alpha val="20113"/>
                      </a:schemeClr>
                    </a:solidFill>
                  </a:tcPr>
                </a:tc>
                <a:tc>
                  <a:txBody>
                    <a:bodyPr/>
                    <a:lstStyle/>
                    <a:p>
                      <a:pPr algn="r"/>
                      <a:r>
                        <a:rPr lang="en-US" sz="1300" cap="none" spc="0" dirty="0">
                          <a:solidFill>
                            <a:schemeClr val="tx1"/>
                          </a:solidFill>
                        </a:rPr>
                        <a:t>788</a:t>
                      </a:r>
                    </a:p>
                  </a:txBody>
                  <a:tcPr marL="65432" marR="95850" marT="18695" marB="140210" anchor="ctr">
                    <a:lnL w="12700" cmpd="sng">
                      <a:noFill/>
                      <a:prstDash val="solid"/>
                    </a:lnL>
                    <a:lnR w="12700" cmpd="sng">
                      <a:noFill/>
                      <a:prstDash val="solid"/>
                    </a:lnR>
                    <a:lnT w="9525" cap="flat" cmpd="sng" algn="ctr">
                      <a:noFill/>
                      <a:prstDash val="solid"/>
                    </a:lnT>
                    <a:lnB w="12700" cmpd="sng">
                      <a:noFill/>
                      <a:prstDash val="solid"/>
                    </a:lnB>
                    <a:solidFill>
                      <a:schemeClr val="accent1">
                        <a:alpha val="20249"/>
                      </a:schemeClr>
                    </a:solidFill>
                  </a:tcPr>
                </a:tc>
                <a:extLst>
                  <a:ext uri="{0D108BD9-81ED-4DB2-BD59-A6C34878D82A}">
                    <a16:rowId xmlns:a16="http://schemas.microsoft.com/office/drawing/2014/main" val="830891774"/>
                  </a:ext>
                </a:extLst>
              </a:tr>
              <a:tr h="392600">
                <a:tc>
                  <a:txBody>
                    <a:bodyPr/>
                    <a:lstStyle/>
                    <a:p>
                      <a:r>
                        <a:rPr lang="en-US" sz="1300" cap="none" spc="0">
                          <a:solidFill>
                            <a:schemeClr val="tx1"/>
                          </a:solidFill>
                          <a:effectLst/>
                        </a:rPr>
                        <a:t>Missing Latinx People</a:t>
                      </a:r>
                    </a:p>
                  </a:txBody>
                  <a:tcPr marL="65432" marR="95850" marT="18695" marB="14021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a:r>
                        <a:rPr lang="en-US" sz="1300" cap="none" spc="0">
                          <a:solidFill>
                            <a:schemeClr val="tx1"/>
                          </a:solidFill>
                        </a:rPr>
                        <a:t>3,356</a:t>
                      </a:r>
                    </a:p>
                  </a:txBody>
                  <a:tcPr marL="65432" marR="95850" marT="18695" marB="14021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619897050"/>
                  </a:ext>
                </a:extLst>
              </a:tr>
              <a:tr h="392600">
                <a:tc>
                  <a:txBody>
                    <a:bodyPr/>
                    <a:lstStyle/>
                    <a:p>
                      <a:r>
                        <a:rPr lang="en-US" sz="1300" cap="none" spc="0" dirty="0">
                          <a:solidFill>
                            <a:schemeClr val="tx1"/>
                          </a:solidFill>
                          <a:effectLst/>
                        </a:rPr>
                        <a:t>Missing Asian People</a:t>
                      </a:r>
                    </a:p>
                  </a:txBody>
                  <a:tcPr marL="65432" marR="95850" marT="18695" marB="14021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accent1">
                        <a:alpha val="20101"/>
                      </a:schemeClr>
                    </a:solidFill>
                  </a:tcPr>
                </a:tc>
                <a:tc>
                  <a:txBody>
                    <a:bodyPr/>
                    <a:lstStyle/>
                    <a:p>
                      <a:pPr algn="r"/>
                      <a:r>
                        <a:rPr lang="en-US" sz="1300" cap="none" spc="0" dirty="0">
                          <a:solidFill>
                            <a:schemeClr val="tx1"/>
                          </a:solidFill>
                        </a:rPr>
                        <a:t>563</a:t>
                      </a:r>
                    </a:p>
                  </a:txBody>
                  <a:tcPr marL="65432" marR="95850" marT="18695" marB="140210" anchor="ctr">
                    <a:lnL w="12700" cmpd="sng">
                      <a:noFill/>
                      <a:prstDash val="solid"/>
                    </a:lnL>
                    <a:lnR w="12700" cmpd="sng">
                      <a:noFill/>
                      <a:prstDash val="solid"/>
                    </a:lnR>
                    <a:lnT w="9525" cap="flat" cmpd="sng" algn="ctr">
                      <a:noFill/>
                      <a:prstDash val="solid"/>
                    </a:lnT>
                    <a:lnB w="12700" cmpd="sng">
                      <a:noFill/>
                      <a:prstDash val="solid"/>
                    </a:lnB>
                    <a:solidFill>
                      <a:schemeClr val="accent1">
                        <a:alpha val="20000"/>
                      </a:schemeClr>
                    </a:solidFill>
                  </a:tcPr>
                </a:tc>
                <a:extLst>
                  <a:ext uri="{0D108BD9-81ED-4DB2-BD59-A6C34878D82A}">
                    <a16:rowId xmlns:a16="http://schemas.microsoft.com/office/drawing/2014/main" val="613392094"/>
                  </a:ext>
                </a:extLst>
              </a:tr>
            </a:tbl>
          </a:graphicData>
        </a:graphic>
      </p:graphicFrame>
    </p:spTree>
    <p:extLst>
      <p:ext uri="{BB962C8B-B14F-4D97-AF65-F5344CB8AC3E}">
        <p14:creationId xmlns:p14="http://schemas.microsoft.com/office/powerpoint/2010/main" val="199451541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{83137206-B6B1-E641-B1F6-712597779143}tf10001071</Template>
  <TotalTime>3211</TotalTime>
  <Words>2360</Words>
  <Application>Microsoft Macintosh PowerPoint</Application>
  <PresentationFormat>Widescreen</PresentationFormat>
  <Paragraphs>242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Garamond</vt:lpstr>
      <vt:lpstr>Gill Sans MT</vt:lpstr>
      <vt:lpstr>Impact</vt:lpstr>
      <vt:lpstr>Badge</vt:lpstr>
      <vt:lpstr>Unknown Victims: Exploring Race and Sex Differences in Missing Persons Post-Flood</vt:lpstr>
      <vt:lpstr>Flooding </vt:lpstr>
      <vt:lpstr>Societal Impacts</vt:lpstr>
      <vt:lpstr>Missing Persons</vt:lpstr>
      <vt:lpstr>Missing White Women Syndrome </vt:lpstr>
      <vt:lpstr>How do the impacts of floods and flash floods on missing persons in the United States differ based on race/ethnicity and Sex?</vt:lpstr>
      <vt:lpstr>Data</vt:lpstr>
      <vt:lpstr>Methods</vt:lpstr>
      <vt:lpstr>Sample  overview</vt:lpstr>
      <vt:lpstr>Descriptives by race and sex</vt:lpstr>
      <vt:lpstr>Preliminary Results  Coefficient Plot of Mixed Effect Negative Binomial Regression Models for Missing woman and men During Floods</vt:lpstr>
      <vt:lpstr>Preliminary Results  Coefficient Plot of mixed Effect Negative Binomial Regression models of missing Persons by race </vt:lpstr>
      <vt:lpstr>Preliminary Results  Coefficient Plot of mixed Effect Negative Binomial Regression model of missing Men by race </vt:lpstr>
      <vt:lpstr>Preliminary Results  Coefficient Plot of mixed Effect Negative Binomial Regression model of missing woman by race </vt:lpstr>
      <vt:lpstr>Discussion and Results</vt:lpstr>
      <vt:lpstr>Future Directions</vt:lpstr>
      <vt:lpstr>Questions?  Email: Schenk.67@buckeyemail.osu.edu  Twitter/X: @Schenkday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Unknown Victims: Unmasking the Link between Climate Change and Violence Against Marginalized Women</dc:title>
  <dc:creator>Schenk, Anneliese</dc:creator>
  <cp:lastModifiedBy>Schenk, Anneliese</cp:lastModifiedBy>
  <cp:revision>36</cp:revision>
  <dcterms:created xsi:type="dcterms:W3CDTF">2023-11-06T20:08:04Z</dcterms:created>
  <dcterms:modified xsi:type="dcterms:W3CDTF">2024-07-18T07:50:22Z</dcterms:modified>
</cp:coreProperties>
</file>