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97" r:id="rId2"/>
    <p:sldId id="398" r:id="rId3"/>
    <p:sldId id="342" r:id="rId4"/>
    <p:sldId id="262" r:id="rId5"/>
    <p:sldId id="258" r:id="rId6"/>
    <p:sldId id="302" r:id="rId7"/>
    <p:sldId id="295" r:id="rId8"/>
    <p:sldId id="307" r:id="rId9"/>
    <p:sldId id="343" r:id="rId10"/>
    <p:sldId id="404" r:id="rId11"/>
    <p:sldId id="403" r:id="rId12"/>
    <p:sldId id="335" r:id="rId13"/>
    <p:sldId id="336" r:id="rId14"/>
    <p:sldId id="2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5"/>
  </p:normalViewPr>
  <p:slideViewPr>
    <p:cSldViewPr snapToGrid="0" snapToObjects="1">
      <p:cViewPr varScale="1">
        <p:scale>
          <a:sx n="143" d="100"/>
          <a:sy n="143" d="100"/>
        </p:scale>
        <p:origin x="208" y="2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E9407-0E7A-124F-BC0E-34981F102346}" type="datetimeFigureOut">
              <a:rPr lang="en-US" smtClean="0"/>
              <a:t>5/27/22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68643-79E1-FE4C-99E1-602ED7FC1F90}" type="slidenum">
              <a:rPr lang="en-US" smtClean="0"/>
              <a:t>‹#›</a:t>
            </a:fld>
            <a:endParaRPr lang="en-US"/>
          </a:p>
        </p:txBody>
      </p:sp>
    </p:spTree>
    <p:extLst>
      <p:ext uri="{BB962C8B-B14F-4D97-AF65-F5344CB8AC3E}">
        <p14:creationId xmlns:p14="http://schemas.microsoft.com/office/powerpoint/2010/main" val="2648310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68643-79E1-FE4C-99E1-602ED7FC1F90}" type="slidenum">
              <a:rPr lang="en-US" smtClean="0"/>
              <a:t>1</a:t>
            </a:fld>
            <a:endParaRPr lang="en-US"/>
          </a:p>
        </p:txBody>
      </p:sp>
    </p:spTree>
    <p:extLst>
      <p:ext uri="{BB962C8B-B14F-4D97-AF65-F5344CB8AC3E}">
        <p14:creationId xmlns:p14="http://schemas.microsoft.com/office/powerpoint/2010/main" val="397322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14437">
              <a:defRPr>
                <a:solidFill>
                  <a:schemeClr val="tx1"/>
                </a:solidFill>
                <a:latin typeface="Arial" charset="0"/>
              </a:defRPr>
            </a:lvl1pPr>
            <a:lvl2pPr marL="729057" indent="-280406" defTabSz="914437">
              <a:defRPr>
                <a:solidFill>
                  <a:schemeClr val="tx1"/>
                </a:solidFill>
                <a:latin typeface="Arial" charset="0"/>
              </a:defRPr>
            </a:lvl2pPr>
            <a:lvl3pPr marL="1121626" indent="-224325" defTabSz="914437">
              <a:defRPr>
                <a:solidFill>
                  <a:schemeClr val="tx1"/>
                </a:solidFill>
                <a:latin typeface="Arial" charset="0"/>
              </a:defRPr>
            </a:lvl3pPr>
            <a:lvl4pPr marL="1570276" indent="-224325" defTabSz="914437">
              <a:defRPr>
                <a:solidFill>
                  <a:schemeClr val="tx1"/>
                </a:solidFill>
                <a:latin typeface="Arial" charset="0"/>
              </a:defRPr>
            </a:lvl4pPr>
            <a:lvl5pPr marL="2018927" indent="-224325" defTabSz="914437">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fld id="{E867E13F-5F8F-4E04-BAEA-05F5FB9043F9}" type="slidenum">
              <a:rPr lang="en-US" altLang="en-US" smtClean="0">
                <a:latin typeface="Times"/>
              </a:rPr>
              <a:pPr/>
              <a:t>4</a:t>
            </a:fld>
            <a:endParaRPr lang="en-US" altLang="en-US">
              <a:latin typeface="Times"/>
            </a:endParaRPr>
          </a:p>
        </p:txBody>
      </p:sp>
      <p:sp>
        <p:nvSpPr>
          <p:cNvPr id="23555" name="Rectangle 2"/>
          <p:cNvSpPr>
            <a:spLocks noGrp="1" noRot="1" noChangeAspect="1" noChangeArrowheads="1" noTextEdit="1"/>
          </p:cNvSpPr>
          <p:nvPr>
            <p:ph type="sldImg"/>
          </p:nvPr>
        </p:nvSpPr>
        <p:spPr>
          <a:xfrm>
            <a:off x="1144588" y="687388"/>
            <a:ext cx="4568825" cy="3427412"/>
          </a:xfrm>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a:lnSpc>
                <a:spcPct val="80000"/>
              </a:lnSpc>
            </a:pP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68643-79E1-FE4C-99E1-602ED7FC1F90}" type="slidenum">
              <a:rPr lang="en-US" smtClean="0"/>
              <a:t>5</a:t>
            </a:fld>
            <a:endParaRPr lang="en-US"/>
          </a:p>
        </p:txBody>
      </p:sp>
    </p:spTree>
    <p:extLst>
      <p:ext uri="{BB962C8B-B14F-4D97-AF65-F5344CB8AC3E}">
        <p14:creationId xmlns:p14="http://schemas.microsoft.com/office/powerpoint/2010/main" val="211307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68643-79E1-FE4C-99E1-602ED7FC1F90}" type="slidenum">
              <a:rPr lang="en-US" smtClean="0"/>
              <a:t>10</a:t>
            </a:fld>
            <a:endParaRPr lang="en-US"/>
          </a:p>
        </p:txBody>
      </p:sp>
    </p:spTree>
    <p:extLst>
      <p:ext uri="{BB962C8B-B14F-4D97-AF65-F5344CB8AC3E}">
        <p14:creationId xmlns:p14="http://schemas.microsoft.com/office/powerpoint/2010/main" val="124222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68643-79E1-FE4C-99E1-602ED7FC1F90}" type="slidenum">
              <a:rPr lang="en-US" smtClean="0"/>
              <a:t>13</a:t>
            </a:fld>
            <a:endParaRPr lang="en-US"/>
          </a:p>
        </p:txBody>
      </p:sp>
    </p:spTree>
    <p:extLst>
      <p:ext uri="{BB962C8B-B14F-4D97-AF65-F5344CB8AC3E}">
        <p14:creationId xmlns:p14="http://schemas.microsoft.com/office/powerpoint/2010/main" val="303616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49364F-D654-834B-A4B7-F50DDE977D3A}"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300730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9364F-D654-834B-A4B7-F50DDE977D3A}"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22220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9364F-D654-834B-A4B7-F50DDE977D3A}"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224197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4">
            <a:extLst>
              <a:ext uri="{FF2B5EF4-FFF2-40B4-BE49-F238E27FC236}">
                <a16:creationId xmlns:a16="http://schemas.microsoft.com/office/drawing/2014/main" id="{BD5DCCBF-04A1-F313-3FA9-6D90A1604781}"/>
              </a:ext>
            </a:extLst>
          </p:cNvPr>
          <p:cNvSpPr>
            <a:spLocks noGrp="1"/>
          </p:cNvSpPr>
          <p:nvPr>
            <p:ph type="sldNum" sz="quarter" idx="10"/>
          </p:nvPr>
        </p:nvSpPr>
        <p:spPr/>
        <p:txBody>
          <a:bodyPr/>
          <a:lstStyle>
            <a:lvl1pPr>
              <a:defRPr/>
            </a:lvl1pPr>
          </a:lstStyle>
          <a:p>
            <a:pPr>
              <a:defRPr/>
            </a:pPr>
            <a:fld id="{947A488B-1BBD-2741-9BAF-54CC047626BB}" type="slidenum">
              <a:rPr/>
              <a:pPr>
                <a:defRPr/>
              </a:pPr>
              <a:t>‹#›</a:t>
            </a:fld>
            <a:endParaRPr dirty="0"/>
          </a:p>
        </p:txBody>
      </p:sp>
    </p:spTree>
    <p:extLst>
      <p:ext uri="{BB962C8B-B14F-4D97-AF65-F5344CB8AC3E}">
        <p14:creationId xmlns:p14="http://schemas.microsoft.com/office/powerpoint/2010/main" val="2750865645"/>
      </p:ext>
    </p:extLst>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9364F-D654-834B-A4B7-F50DDE977D3A}"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237509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49364F-D654-834B-A4B7-F50DDE977D3A}"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244006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49364F-D654-834B-A4B7-F50DDE977D3A}"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317700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49364F-D654-834B-A4B7-F50DDE977D3A}" type="datetimeFigureOut">
              <a:rPr lang="en-US" smtClean="0"/>
              <a:t>5/27/22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132202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49364F-D654-834B-A4B7-F50DDE977D3A}" type="datetimeFigureOut">
              <a:rPr lang="en-US" smtClean="0"/>
              <a:t>5/27/22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346073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9364F-D654-834B-A4B7-F50DDE977D3A}" type="datetimeFigureOut">
              <a:rPr lang="en-US" smtClean="0"/>
              <a:t>5/27/22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77969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9364F-D654-834B-A4B7-F50DDE977D3A}"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204891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9364F-D654-834B-A4B7-F50DDE977D3A}"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4F145-EAB8-C64E-8465-51C1D97D18DB}" type="slidenum">
              <a:rPr lang="en-US" smtClean="0"/>
              <a:t>‹#›</a:t>
            </a:fld>
            <a:endParaRPr lang="en-US"/>
          </a:p>
        </p:txBody>
      </p:sp>
    </p:spTree>
    <p:extLst>
      <p:ext uri="{BB962C8B-B14F-4D97-AF65-F5344CB8AC3E}">
        <p14:creationId xmlns:p14="http://schemas.microsoft.com/office/powerpoint/2010/main" val="32477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9364F-D654-834B-A4B7-F50DDE977D3A}" type="datetimeFigureOut">
              <a:rPr lang="en-US" smtClean="0"/>
              <a:t>5/27/22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4F145-EAB8-C64E-8465-51C1D97D18DB}" type="slidenum">
              <a:rPr lang="en-US" smtClean="0"/>
              <a:t>‹#›</a:t>
            </a:fld>
            <a:endParaRPr lang="en-US"/>
          </a:p>
        </p:txBody>
      </p:sp>
    </p:spTree>
    <p:extLst>
      <p:ext uri="{BB962C8B-B14F-4D97-AF65-F5344CB8AC3E}">
        <p14:creationId xmlns:p14="http://schemas.microsoft.com/office/powerpoint/2010/main" val="352729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fleming@colby.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86CE0B-D9F1-13FF-4C6F-879DCDA3D2CA}"/>
              </a:ext>
            </a:extLst>
          </p:cNvPr>
          <p:cNvPicPr>
            <a:picLocks noChangeAspect="1"/>
          </p:cNvPicPr>
          <p:nvPr/>
        </p:nvPicPr>
        <p:blipFill>
          <a:blip r:embed="rId3"/>
          <a:stretch>
            <a:fillRect/>
          </a:stretch>
        </p:blipFill>
        <p:spPr>
          <a:xfrm>
            <a:off x="-904876" y="0"/>
            <a:ext cx="12172950" cy="6858000"/>
          </a:xfrm>
          <a:prstGeom prst="rect">
            <a:avLst/>
          </a:prstGeom>
        </p:spPr>
      </p:pic>
      <p:sp>
        <p:nvSpPr>
          <p:cNvPr id="3" name="Subtitle 2"/>
          <p:cNvSpPr>
            <a:spLocks noGrp="1"/>
          </p:cNvSpPr>
          <p:nvPr>
            <p:ph type="subTitle" idx="1"/>
          </p:nvPr>
        </p:nvSpPr>
        <p:spPr>
          <a:xfrm>
            <a:off x="1305261" y="5293235"/>
            <a:ext cx="7293685" cy="928774"/>
          </a:xfrm>
        </p:spPr>
        <p:txBody>
          <a:bodyPr>
            <a:normAutofit/>
          </a:bodyPr>
          <a:lstStyle/>
          <a:p>
            <a:endParaRPr lang="en-US" sz="2400" b="1" dirty="0">
              <a:solidFill>
                <a:schemeClr val="bg1"/>
              </a:solidFill>
            </a:endParaRPr>
          </a:p>
        </p:txBody>
      </p:sp>
      <p:sp>
        <p:nvSpPr>
          <p:cNvPr id="2" name="Title 1"/>
          <p:cNvSpPr>
            <a:spLocks noGrp="1"/>
          </p:cNvSpPr>
          <p:nvPr>
            <p:ph type="ctrTitle"/>
          </p:nvPr>
        </p:nvSpPr>
        <p:spPr>
          <a:xfrm>
            <a:off x="242048" y="497324"/>
            <a:ext cx="8444752" cy="1044853"/>
          </a:xfrm>
        </p:spPr>
        <p:txBody>
          <a:bodyPr>
            <a:noAutofit/>
          </a:bodyPr>
          <a:lstStyle/>
          <a:p>
            <a:r>
              <a:rPr lang="en-US" sz="2800" b="1" dirty="0" err="1"/>
              <a:t>Deocene</a:t>
            </a:r>
            <a:r>
              <a:rPr lang="en-US" sz="2800" b="1" dirty="0"/>
              <a:t> Islands in an Anthropocene Ocean:</a:t>
            </a:r>
            <a:br>
              <a:rPr lang="en-US" sz="2800" dirty="0"/>
            </a:br>
            <a:r>
              <a:rPr lang="en-US" sz="2800" b="1" dirty="0"/>
              <a:t>Shifting the Conversation from Geoscience to Culture</a:t>
            </a:r>
            <a:endParaRPr lang="en-US" sz="2800" dirty="0"/>
          </a:p>
        </p:txBody>
      </p:sp>
      <p:sp>
        <p:nvSpPr>
          <p:cNvPr id="7" name="TextBox 6">
            <a:extLst>
              <a:ext uri="{FF2B5EF4-FFF2-40B4-BE49-F238E27FC236}">
                <a16:creationId xmlns:a16="http://schemas.microsoft.com/office/drawing/2014/main" id="{E1345905-CCC0-1762-1F1B-AAC7F5AB262A}"/>
              </a:ext>
            </a:extLst>
          </p:cNvPr>
          <p:cNvSpPr txBox="1"/>
          <p:nvPr/>
        </p:nvSpPr>
        <p:spPr>
          <a:xfrm>
            <a:off x="242049" y="5095902"/>
            <a:ext cx="7476564" cy="1323439"/>
          </a:xfrm>
          <a:prstGeom prst="rect">
            <a:avLst/>
          </a:prstGeom>
          <a:noFill/>
        </p:spPr>
        <p:txBody>
          <a:bodyPr wrap="square" rtlCol="0">
            <a:spAutoFit/>
          </a:bodyPr>
          <a:lstStyle/>
          <a:p>
            <a:r>
              <a:rPr lang="en-US" sz="2000" dirty="0"/>
              <a:t>James Rodger Fleming</a:t>
            </a:r>
          </a:p>
          <a:p>
            <a:r>
              <a:rPr lang="en-US" sz="2000" dirty="0">
                <a:solidFill>
                  <a:schemeClr val="bg1"/>
                </a:solidFill>
                <a:hlinkClick r:id="rId4"/>
              </a:rPr>
              <a:t>jfleming@colby.edu</a:t>
            </a:r>
            <a:endParaRPr lang="en-US" sz="2000" dirty="0">
              <a:solidFill>
                <a:schemeClr val="bg1"/>
              </a:solidFill>
            </a:endParaRPr>
          </a:p>
          <a:p>
            <a:r>
              <a:rPr lang="en-US" sz="2000" b="1" dirty="0">
                <a:solidFill>
                  <a:schemeClr val="bg1"/>
                </a:solidFill>
              </a:rPr>
              <a:t>12</a:t>
            </a:r>
            <a:r>
              <a:rPr lang="en-US" sz="2000" b="1" baseline="30000" dirty="0">
                <a:solidFill>
                  <a:schemeClr val="bg1"/>
                </a:solidFill>
              </a:rPr>
              <a:t>th</a:t>
            </a:r>
            <a:r>
              <a:rPr lang="en-US" sz="2000" b="1" dirty="0">
                <a:solidFill>
                  <a:schemeClr val="bg1"/>
                </a:solidFill>
              </a:rPr>
              <a:t> International Conference on Religion and Spirituality in Society</a:t>
            </a:r>
          </a:p>
          <a:p>
            <a:r>
              <a:rPr lang="en-US" sz="2000" b="1" dirty="0">
                <a:solidFill>
                  <a:schemeClr val="bg1"/>
                </a:solidFill>
              </a:rPr>
              <a:t>9-10 June, 2022</a:t>
            </a:r>
          </a:p>
        </p:txBody>
      </p:sp>
      <p:sp>
        <p:nvSpPr>
          <p:cNvPr id="4" name="TextBox 3">
            <a:extLst>
              <a:ext uri="{FF2B5EF4-FFF2-40B4-BE49-F238E27FC236}">
                <a16:creationId xmlns:a16="http://schemas.microsoft.com/office/drawing/2014/main" id="{44A4A775-A93F-4A06-3C1C-83975C490D3F}"/>
              </a:ext>
            </a:extLst>
          </p:cNvPr>
          <p:cNvSpPr txBox="1"/>
          <p:nvPr/>
        </p:nvSpPr>
        <p:spPr>
          <a:xfrm>
            <a:off x="960541" y="6013291"/>
            <a:ext cx="184731" cy="369332"/>
          </a:xfrm>
          <a:prstGeom prst="rect">
            <a:avLst/>
          </a:prstGeom>
          <a:noFill/>
        </p:spPr>
        <p:txBody>
          <a:bodyPr wrap="none" rtlCol="0">
            <a:spAutoFit/>
          </a:bodyPr>
          <a:lstStyle/>
          <a:p>
            <a:endParaRPr lang="en-US" b="1" dirty="0">
              <a:solidFill>
                <a:schemeClr val="bg1"/>
              </a:solidFill>
            </a:endParaRPr>
          </a:p>
        </p:txBody>
      </p:sp>
    </p:spTree>
    <p:extLst>
      <p:ext uri="{BB962C8B-B14F-4D97-AF65-F5344CB8AC3E}">
        <p14:creationId xmlns:p14="http://schemas.microsoft.com/office/powerpoint/2010/main" val="317632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86CE0B-D9F1-13FF-4C6F-879DCDA3D2CA}"/>
              </a:ext>
            </a:extLst>
          </p:cNvPr>
          <p:cNvPicPr>
            <a:picLocks noChangeAspect="1"/>
          </p:cNvPicPr>
          <p:nvPr/>
        </p:nvPicPr>
        <p:blipFill>
          <a:blip r:embed="rId3"/>
          <a:stretch>
            <a:fillRect/>
          </a:stretch>
        </p:blipFill>
        <p:spPr>
          <a:xfrm>
            <a:off x="-904876" y="0"/>
            <a:ext cx="12172950" cy="6858000"/>
          </a:xfrm>
          <a:prstGeom prst="rect">
            <a:avLst/>
          </a:prstGeom>
        </p:spPr>
      </p:pic>
      <p:sp>
        <p:nvSpPr>
          <p:cNvPr id="3" name="Subtitle 2"/>
          <p:cNvSpPr>
            <a:spLocks noGrp="1"/>
          </p:cNvSpPr>
          <p:nvPr>
            <p:ph type="subTitle" idx="1"/>
          </p:nvPr>
        </p:nvSpPr>
        <p:spPr>
          <a:xfrm>
            <a:off x="1305261" y="5293235"/>
            <a:ext cx="7293685" cy="928774"/>
          </a:xfrm>
        </p:spPr>
        <p:txBody>
          <a:bodyPr>
            <a:normAutofit/>
          </a:bodyPr>
          <a:lstStyle/>
          <a:p>
            <a:endParaRPr lang="en-US" sz="2400" b="1" dirty="0">
              <a:solidFill>
                <a:schemeClr val="bg1"/>
              </a:solidFill>
            </a:endParaRPr>
          </a:p>
        </p:txBody>
      </p:sp>
      <p:sp>
        <p:nvSpPr>
          <p:cNvPr id="2" name="Title 1"/>
          <p:cNvSpPr>
            <a:spLocks noGrp="1"/>
          </p:cNvSpPr>
          <p:nvPr>
            <p:ph type="ctrTitle"/>
          </p:nvPr>
        </p:nvSpPr>
        <p:spPr>
          <a:xfrm>
            <a:off x="242048" y="497324"/>
            <a:ext cx="8444752" cy="1044853"/>
          </a:xfrm>
        </p:spPr>
        <p:txBody>
          <a:bodyPr>
            <a:noAutofit/>
          </a:bodyPr>
          <a:lstStyle/>
          <a:p>
            <a:endParaRPr lang="en-US" sz="2800" dirty="0"/>
          </a:p>
        </p:txBody>
      </p:sp>
      <p:sp>
        <p:nvSpPr>
          <p:cNvPr id="4" name="TextBox 3">
            <a:extLst>
              <a:ext uri="{FF2B5EF4-FFF2-40B4-BE49-F238E27FC236}">
                <a16:creationId xmlns:a16="http://schemas.microsoft.com/office/drawing/2014/main" id="{44A4A775-A93F-4A06-3C1C-83975C490D3F}"/>
              </a:ext>
            </a:extLst>
          </p:cNvPr>
          <p:cNvSpPr txBox="1"/>
          <p:nvPr/>
        </p:nvSpPr>
        <p:spPr>
          <a:xfrm>
            <a:off x="960541" y="6013291"/>
            <a:ext cx="184731" cy="369332"/>
          </a:xfrm>
          <a:prstGeom prst="rect">
            <a:avLst/>
          </a:prstGeom>
          <a:noFill/>
        </p:spPr>
        <p:txBody>
          <a:bodyPr wrap="none" rtlCol="0">
            <a:spAutoFit/>
          </a:bodyPr>
          <a:lstStyle/>
          <a:p>
            <a:endParaRPr lang="en-US" b="1" dirty="0">
              <a:solidFill>
                <a:schemeClr val="bg1"/>
              </a:solidFill>
            </a:endParaRPr>
          </a:p>
        </p:txBody>
      </p:sp>
    </p:spTree>
    <p:extLst>
      <p:ext uri="{BB962C8B-B14F-4D97-AF65-F5344CB8AC3E}">
        <p14:creationId xmlns:p14="http://schemas.microsoft.com/office/powerpoint/2010/main" val="137703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eocene world religion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21" y="0"/>
            <a:ext cx="7136344" cy="6850288"/>
          </a:xfrm>
          <a:prstGeom prst="rect">
            <a:avLst/>
          </a:prstGeom>
        </p:spPr>
      </p:pic>
    </p:spTree>
    <p:extLst>
      <p:ext uri="{BB962C8B-B14F-4D97-AF65-F5344CB8AC3E}">
        <p14:creationId xmlns:p14="http://schemas.microsoft.com/office/powerpoint/2010/main" val="47224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The </a:t>
            </a:r>
            <a:r>
              <a:rPr lang="en-US" dirty="0" err="1">
                <a:solidFill>
                  <a:srgbClr val="0000FF"/>
                </a:solidFill>
              </a:rPr>
              <a:t>Deocene</a:t>
            </a:r>
            <a:r>
              <a:rPr lang="en-US" dirty="0">
                <a:solidFill>
                  <a:srgbClr val="0000FF"/>
                </a:solidFill>
              </a:rPr>
              <a:t> and the </a:t>
            </a:r>
            <a:r>
              <a:rPr lang="en-US" dirty="0" err="1">
                <a:solidFill>
                  <a:srgbClr val="0000FF"/>
                </a:solidFill>
              </a:rPr>
              <a:t>Anthropocene</a:t>
            </a:r>
            <a:endParaRPr lang="en-US" dirty="0">
              <a:solidFill>
                <a:srgbClr val="0000FF"/>
              </a:solidFill>
            </a:endParaRPr>
          </a:p>
        </p:txBody>
      </p:sp>
      <p:sp>
        <p:nvSpPr>
          <p:cNvPr id="3" name="Content Placeholder 2"/>
          <p:cNvSpPr>
            <a:spLocks noGrp="1"/>
          </p:cNvSpPr>
          <p:nvPr>
            <p:ph idx="1"/>
          </p:nvPr>
        </p:nvSpPr>
        <p:spPr>
          <a:xfrm>
            <a:off x="313765" y="1814076"/>
            <a:ext cx="8516470" cy="4192277"/>
          </a:xfrm>
        </p:spPr>
        <p:txBody>
          <a:bodyPr>
            <a:normAutofit lnSpcReduction="10000"/>
          </a:bodyPr>
          <a:lstStyle/>
          <a:p>
            <a:pPr marL="0" indent="0">
              <a:buNone/>
            </a:pPr>
            <a:r>
              <a:rPr lang="en-US" sz="2400" dirty="0"/>
              <a:t>Prior to 1789 — religions formed the  foundations of world cultures and dominated of everyday life and consciousness.</a:t>
            </a:r>
          </a:p>
          <a:p>
            <a:r>
              <a:rPr lang="en-US" sz="2400" dirty="0"/>
              <a:t>The </a:t>
            </a:r>
            <a:r>
              <a:rPr lang="en-US" sz="2400" dirty="0">
                <a:solidFill>
                  <a:srgbClr val="FF0000"/>
                </a:solidFill>
              </a:rPr>
              <a:t>good </a:t>
            </a:r>
            <a:r>
              <a:rPr lang="en-US" sz="2400" dirty="0" err="1">
                <a:solidFill>
                  <a:srgbClr val="FF0000"/>
                </a:solidFill>
              </a:rPr>
              <a:t>Deocene</a:t>
            </a:r>
            <a:r>
              <a:rPr lang="en-US" sz="2400" dirty="0">
                <a:solidFill>
                  <a:srgbClr val="FF0000"/>
                </a:solidFill>
              </a:rPr>
              <a:t> </a:t>
            </a:r>
            <a:r>
              <a:rPr lang="en-US" sz="2400" dirty="0"/>
              <a:t>— Ethics, traditions, texts, architectures</a:t>
            </a:r>
          </a:p>
          <a:p>
            <a:r>
              <a:rPr lang="en-US" sz="2400" dirty="0"/>
              <a:t>The </a:t>
            </a:r>
            <a:r>
              <a:rPr lang="en-US" sz="2400" dirty="0">
                <a:solidFill>
                  <a:srgbClr val="00B050"/>
                </a:solidFill>
              </a:rPr>
              <a:t>bad </a:t>
            </a:r>
            <a:r>
              <a:rPr lang="en-US" sz="2400" dirty="0" err="1">
                <a:solidFill>
                  <a:srgbClr val="00B050"/>
                </a:solidFill>
              </a:rPr>
              <a:t>Deocene</a:t>
            </a:r>
            <a:r>
              <a:rPr lang="en-US" sz="2400" dirty="0">
                <a:solidFill>
                  <a:srgbClr val="00B050"/>
                </a:solidFill>
              </a:rPr>
              <a:t> </a:t>
            </a:r>
            <a:r>
              <a:rPr lang="en-US" sz="2400" dirty="0"/>
              <a:t>— Crusades, Inquisition, Divine Right of Kings</a:t>
            </a:r>
          </a:p>
          <a:p>
            <a:pPr marL="0" indent="0">
              <a:buNone/>
            </a:pPr>
            <a:endParaRPr lang="en-US" sz="2400" dirty="0"/>
          </a:p>
          <a:p>
            <a:pPr marL="0" indent="0">
              <a:buNone/>
            </a:pPr>
            <a:r>
              <a:rPr lang="en-US" sz="2400" dirty="0"/>
              <a:t>- - -</a:t>
            </a:r>
          </a:p>
          <a:p>
            <a:pPr>
              <a:buFontTx/>
              <a:buChar char="-"/>
            </a:pPr>
            <a:endParaRPr lang="en-US" sz="2400" dirty="0"/>
          </a:p>
          <a:p>
            <a:pPr marL="0" indent="0">
              <a:buNone/>
            </a:pPr>
            <a:r>
              <a:rPr lang="en-US" sz="2400" dirty="0"/>
              <a:t>Since the 19</a:t>
            </a:r>
            <a:r>
              <a:rPr lang="en-US" sz="2400" baseline="30000" dirty="0"/>
              <a:t>th</a:t>
            </a:r>
            <a:r>
              <a:rPr lang="en-US" sz="2400" dirty="0"/>
              <a:t> Century — unsustainable use of resources </a:t>
            </a:r>
          </a:p>
          <a:p>
            <a:r>
              <a:rPr lang="en-US" sz="2400" dirty="0"/>
              <a:t>The </a:t>
            </a:r>
            <a:r>
              <a:rPr lang="en-US" sz="2400" dirty="0">
                <a:solidFill>
                  <a:srgbClr val="FF0000"/>
                </a:solidFill>
              </a:rPr>
              <a:t>good Anthropocene </a:t>
            </a:r>
            <a:r>
              <a:rPr lang="en-US" sz="2400" dirty="0"/>
              <a:t>—Democracy and human rights</a:t>
            </a:r>
          </a:p>
          <a:p>
            <a:r>
              <a:rPr lang="en-US" sz="2400" dirty="0"/>
              <a:t>The </a:t>
            </a:r>
            <a:r>
              <a:rPr lang="en-US" sz="2400" dirty="0">
                <a:solidFill>
                  <a:srgbClr val="00B050"/>
                </a:solidFill>
              </a:rPr>
              <a:t>bad Anthropocene </a:t>
            </a:r>
            <a:r>
              <a:rPr lang="en-US" sz="2400" dirty="0"/>
              <a:t>— Secularization of culture, ideologies</a:t>
            </a:r>
          </a:p>
        </p:txBody>
      </p:sp>
    </p:spTree>
    <p:extLst>
      <p:ext uri="{BB962C8B-B14F-4D97-AF65-F5344CB8AC3E}">
        <p14:creationId xmlns:p14="http://schemas.microsoft.com/office/powerpoint/2010/main" val="375151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0000FF"/>
              </a:solidFill>
            </a:endParaRPr>
          </a:p>
        </p:txBody>
      </p:sp>
      <p:sp>
        <p:nvSpPr>
          <p:cNvPr id="3" name="Content Placeholder 2"/>
          <p:cNvSpPr>
            <a:spLocks noGrp="1"/>
          </p:cNvSpPr>
          <p:nvPr>
            <p:ph idx="1"/>
          </p:nvPr>
        </p:nvSpPr>
        <p:spPr>
          <a:xfrm>
            <a:off x="457200" y="1285158"/>
            <a:ext cx="8229600" cy="4841005"/>
          </a:xfrm>
        </p:spPr>
        <p:txBody>
          <a:bodyPr>
            <a:normAutofit/>
          </a:bodyPr>
          <a:lstStyle/>
          <a:p>
            <a:endParaRPr lang="en-US" sz="2400" dirty="0"/>
          </a:p>
        </p:txBody>
      </p:sp>
      <p:pic>
        <p:nvPicPr>
          <p:cNvPr id="5" name="Picture 4" descr="milan duom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03638"/>
            <a:ext cx="3012315" cy="2259236"/>
          </a:xfrm>
          <a:prstGeom prst="rect">
            <a:avLst/>
          </a:prstGeom>
        </p:spPr>
      </p:pic>
      <p:pic>
        <p:nvPicPr>
          <p:cNvPr id="7" name="Picture 6" descr="muslim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658" y="3701952"/>
            <a:ext cx="3355629" cy="2214661"/>
          </a:xfrm>
          <a:prstGeom prst="rect">
            <a:avLst/>
          </a:prstGeom>
        </p:spPr>
      </p:pic>
      <p:pic>
        <p:nvPicPr>
          <p:cNvPr id="8" name="Picture 7" descr="buddh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676" y="3748213"/>
            <a:ext cx="2952881" cy="2214661"/>
          </a:xfrm>
          <a:prstGeom prst="rect">
            <a:avLst/>
          </a:prstGeom>
        </p:spPr>
      </p:pic>
      <p:pic>
        <p:nvPicPr>
          <p:cNvPr id="9" name="Picture 8" descr="lava flow.jpg">
            <a:extLst>
              <a:ext uri="{FF2B5EF4-FFF2-40B4-BE49-F238E27FC236}">
                <a16:creationId xmlns:a16="http://schemas.microsoft.com/office/drawing/2014/main" id="{A59E4ABA-0AB5-8B47-6C09-1651E59A8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4032" y="46261"/>
            <a:ext cx="4935935" cy="3701952"/>
          </a:xfrm>
          <a:prstGeom prst="rect">
            <a:avLst/>
          </a:prstGeom>
        </p:spPr>
      </p:pic>
    </p:spTree>
    <p:extLst>
      <p:ext uri="{BB962C8B-B14F-4D97-AF65-F5344CB8AC3E}">
        <p14:creationId xmlns:p14="http://schemas.microsoft.com/office/powerpoint/2010/main" val="411503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Shape 158">
            <a:extLst>
              <a:ext uri="{FF2B5EF4-FFF2-40B4-BE49-F238E27FC236}">
                <a16:creationId xmlns:a16="http://schemas.microsoft.com/office/drawing/2014/main" id="{C8684F68-48C9-0486-DEAA-9FDDF50E7A72}"/>
              </a:ext>
            </a:extLst>
          </p:cNvPr>
          <p:cNvSpPr>
            <a:spLocks noGrp="1" noChangeArrowheads="1"/>
          </p:cNvSpPr>
          <p:nvPr>
            <p:ph type="title" idx="4294967295"/>
          </p:nvPr>
        </p:nvSpPr>
        <p:spPr>
          <a:xfrm>
            <a:off x="1473200" y="1487488"/>
            <a:ext cx="6172200" cy="857250"/>
          </a:xfrm>
          <a:extLst>
            <a:ext uri="{91240B29-F687-4F45-9708-019B960494DF}">
              <a14:hiddenLine xmlns:a14="http://schemas.microsoft.com/office/drawing/2010/main" w="12700">
                <a:solidFill>
                  <a:schemeClr val="tx1"/>
                </a:solidFill>
                <a:miter lim="400000"/>
                <a:headEnd/>
                <a:tailEnd/>
              </a14:hiddenLine>
            </a:ext>
          </a:extLst>
        </p:spPr>
        <p:txBody>
          <a:bodyPr lIns="0" tIns="0" rIns="0" bIns="0"/>
          <a:lstStyle/>
          <a:p>
            <a:endParaRPr lang="en-US" altLang="en-US" sz="4000"/>
          </a:p>
        </p:txBody>
      </p:sp>
      <p:sp>
        <p:nvSpPr>
          <p:cNvPr id="55299" name="Shape 160">
            <a:extLst>
              <a:ext uri="{FF2B5EF4-FFF2-40B4-BE49-F238E27FC236}">
                <a16:creationId xmlns:a16="http://schemas.microsoft.com/office/drawing/2014/main" id="{A29A8310-F02C-16E8-3811-B80BD3DBE298}"/>
              </a:ext>
            </a:extLst>
          </p:cNvPr>
          <p:cNvSpPr>
            <a:spLocks noChangeArrowheads="1"/>
          </p:cNvSpPr>
          <p:nvPr/>
        </p:nvSpPr>
        <p:spPr bwMode="auto">
          <a:xfrm>
            <a:off x="4302125" y="3686175"/>
            <a:ext cx="69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a:spcBef>
                <a:spcPct val="20000"/>
              </a:spcBef>
              <a:buClr>
                <a:srgbClr val="990033"/>
              </a:buClr>
              <a:buFont typeface="Symbol" pitchFamily="2" charset="2"/>
              <a:buChar char="¨"/>
              <a:defRPr sz="3200">
                <a:solidFill>
                  <a:schemeClr val="tx1"/>
                </a:solidFill>
                <a:latin typeface="Helvetica" pitchFamily="2" charset="0"/>
              </a:defRPr>
            </a:lvl1pPr>
            <a:lvl2pPr marL="742950" indent="-285750">
              <a:spcBef>
                <a:spcPct val="20000"/>
              </a:spcBef>
              <a:buChar char="–"/>
              <a:defRPr sz="2800">
                <a:solidFill>
                  <a:schemeClr val="tx1"/>
                </a:solidFill>
                <a:latin typeface="Helvetica" pitchFamily="2" charset="0"/>
              </a:defRPr>
            </a:lvl2pPr>
            <a:lvl3pPr marL="1143000" indent="-228600">
              <a:spcBef>
                <a:spcPct val="20000"/>
              </a:spcBef>
              <a:buChar char="•"/>
              <a:defRPr sz="2400">
                <a:solidFill>
                  <a:schemeClr val="tx1"/>
                </a:solidFill>
                <a:latin typeface="Helvetica" pitchFamily="2" charset="0"/>
              </a:defRPr>
            </a:lvl3pPr>
            <a:lvl4pPr marL="1600200" indent="-228600">
              <a:spcBef>
                <a:spcPct val="20000"/>
              </a:spcBef>
              <a:buChar char="–"/>
              <a:defRPr sz="2000">
                <a:solidFill>
                  <a:schemeClr val="tx1"/>
                </a:solidFill>
                <a:latin typeface="Helvetica" pitchFamily="2" charset="0"/>
              </a:defRPr>
            </a:lvl4pPr>
            <a:lvl5pPr marL="2057400" indent="-228600">
              <a:spcBef>
                <a:spcPct val="20000"/>
              </a:spcBef>
              <a:buChar char="»"/>
              <a:defRPr sz="2000">
                <a:solidFill>
                  <a:schemeClr val="tx1"/>
                </a:solidFill>
                <a:latin typeface="Helvetica" pitchFamily="2" charset="0"/>
              </a:defRPr>
            </a:lvl5pPr>
            <a:lvl6pPr marL="2514600" indent="-228600" eaLnBrk="0" fontAlgn="base" hangingPunct="0">
              <a:spcBef>
                <a:spcPct val="20000"/>
              </a:spcBef>
              <a:spcAft>
                <a:spcPct val="0"/>
              </a:spcAft>
              <a:buChar char="»"/>
              <a:defRPr sz="2000">
                <a:solidFill>
                  <a:schemeClr val="tx1"/>
                </a:solidFill>
                <a:latin typeface="Helvetica" pitchFamily="2" charset="0"/>
              </a:defRPr>
            </a:lvl6pPr>
            <a:lvl7pPr marL="2971800" indent="-228600" eaLnBrk="0" fontAlgn="base" hangingPunct="0">
              <a:spcBef>
                <a:spcPct val="20000"/>
              </a:spcBef>
              <a:spcAft>
                <a:spcPct val="0"/>
              </a:spcAft>
              <a:buChar char="»"/>
              <a:defRPr sz="2000">
                <a:solidFill>
                  <a:schemeClr val="tx1"/>
                </a:solidFill>
                <a:latin typeface="Helvetica" pitchFamily="2" charset="0"/>
              </a:defRPr>
            </a:lvl7pPr>
            <a:lvl8pPr marL="3429000" indent="-228600" eaLnBrk="0" fontAlgn="base" hangingPunct="0">
              <a:spcBef>
                <a:spcPct val="20000"/>
              </a:spcBef>
              <a:spcAft>
                <a:spcPct val="0"/>
              </a:spcAft>
              <a:buChar char="»"/>
              <a:defRPr sz="2000">
                <a:solidFill>
                  <a:schemeClr val="tx1"/>
                </a:solidFill>
                <a:latin typeface="Helvetica" pitchFamily="2" charset="0"/>
              </a:defRPr>
            </a:lvl8pPr>
            <a:lvl9pPr marL="3886200" indent="-228600" eaLnBrk="0" fontAlgn="base" hangingPunct="0">
              <a:spcBef>
                <a:spcPct val="20000"/>
              </a:spcBef>
              <a:spcAft>
                <a:spcPct val="0"/>
              </a:spcAft>
              <a:buChar char="»"/>
              <a:defRPr sz="2000">
                <a:solidFill>
                  <a:schemeClr val="tx1"/>
                </a:solidFill>
                <a:latin typeface="Helvetica" pitchFamily="2" charset="0"/>
              </a:defRPr>
            </a:lvl9pPr>
          </a:lstStyle>
          <a:p>
            <a:pPr>
              <a:spcBef>
                <a:spcPct val="0"/>
              </a:spcBef>
              <a:buClrTx/>
              <a:buFontTx/>
              <a:buNone/>
            </a:pPr>
            <a:endParaRPr lang="en-US" altLang="en-US" sz="2400">
              <a:latin typeface="Times" pitchFamily="2" charset="0"/>
            </a:endParaRPr>
          </a:p>
        </p:txBody>
      </p:sp>
      <p:sp>
        <p:nvSpPr>
          <p:cNvPr id="55300" name="Shape 159">
            <a:extLst>
              <a:ext uri="{FF2B5EF4-FFF2-40B4-BE49-F238E27FC236}">
                <a16:creationId xmlns:a16="http://schemas.microsoft.com/office/drawing/2014/main" id="{F7687EDB-9AA9-F756-CC96-DCDAF0FFBECA}"/>
              </a:ext>
            </a:extLst>
          </p:cNvPr>
          <p:cNvSpPr>
            <a:spLocks noGrp="1" noChangeArrowheads="1"/>
          </p:cNvSpPr>
          <p:nvPr>
            <p:ph type="body" idx="4294967295"/>
          </p:nvPr>
        </p:nvSpPr>
        <p:spPr>
          <a:xfrm>
            <a:off x="1403350" y="1020763"/>
            <a:ext cx="6875463" cy="4816475"/>
          </a:xfrm>
          <a:extLst>
            <a:ext uri="{91240B29-F687-4F45-9708-019B960494DF}">
              <a14:hiddenLine xmlns:a14="http://schemas.microsoft.com/office/drawing/2010/main" w="12700">
                <a:solidFill>
                  <a:schemeClr val="tx1"/>
                </a:solidFill>
                <a:miter lim="400000"/>
                <a:headEnd/>
                <a:tailEnd/>
              </a14:hiddenLine>
            </a:ext>
          </a:extLst>
        </p:spPr>
        <p:txBody>
          <a:bodyPr lIns="0" tIns="0" rIns="0" bIns="0"/>
          <a:lstStyle/>
          <a:p>
            <a:pPr marL="0" indent="0" algn="ctr">
              <a:buFont typeface="Symbol" pitchFamily="2" charset="2"/>
              <a:buNone/>
            </a:pPr>
            <a:endParaRPr lang="en-US" altLang="en-US" sz="2400" dirty="0">
              <a:solidFill>
                <a:srgbClr val="FFFFFF"/>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endParaRPr>
          </a:p>
          <a:p>
            <a:pPr marL="0" indent="0" algn="ctr">
              <a:buFont typeface="Symbol" pitchFamily="2" charset="2"/>
              <a:buNone/>
            </a:pPr>
            <a:r>
              <a:rPr lang="en-US" altLang="en-US" sz="4800" dirty="0">
                <a:solidFill>
                  <a:srgbClr val="FFFFFF"/>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rPr>
              <a:t>Thank you!</a:t>
            </a:r>
          </a:p>
          <a:p>
            <a:pPr marL="0" indent="0" algn="ctr">
              <a:buFont typeface="Symbol" pitchFamily="2" charset="2"/>
              <a:buNone/>
            </a:pPr>
            <a:endParaRPr lang="en-US" altLang="en-US" sz="4000" dirty="0">
              <a:solidFill>
                <a:srgbClr val="FFFFFF"/>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endParaRPr>
          </a:p>
          <a:p>
            <a:pPr marL="0" indent="0" algn="ctr">
              <a:buFont typeface="Symbol" pitchFamily="2" charset="2"/>
              <a:buNone/>
            </a:pPr>
            <a:endParaRPr lang="en-US" altLang="en-US" sz="4000" dirty="0">
              <a:solidFill>
                <a:srgbClr val="FFFFFF"/>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endParaRPr>
          </a:p>
          <a:p>
            <a:pPr marL="0" indent="0" algn="ctr">
              <a:buFont typeface="Symbol" pitchFamily="2" charset="2"/>
              <a:buNone/>
            </a:pPr>
            <a:r>
              <a:rPr lang="en-US" altLang="en-US" sz="4000" dirty="0">
                <a:solidFill>
                  <a:srgbClr val="FFFFFF"/>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rPr>
              <a:t>Please send comments to:</a:t>
            </a:r>
          </a:p>
          <a:p>
            <a:pPr marL="0" indent="0" algn="ctr">
              <a:buFont typeface="Symbol" pitchFamily="2" charset="2"/>
              <a:buNone/>
            </a:pPr>
            <a:r>
              <a:rPr lang="en-US" altLang="en-US" sz="4000" dirty="0" err="1">
                <a:solidFill>
                  <a:srgbClr val="FFFF00"/>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rPr>
              <a:t>jfleming@colby.edu</a:t>
            </a:r>
            <a:endParaRPr lang="en-US" altLang="en-US" sz="4000" dirty="0">
              <a:solidFill>
                <a:srgbClr val="FFFF00"/>
              </a:solidFill>
              <a:latin typeface="Times New Roman" panose="02020603050405020304" pitchFamily="18" charset="0"/>
              <a:ea typeface="Brush Script MT" panose="03060802040406070304" pitchFamily="66" charset="-122"/>
              <a:cs typeface="Times New Roman" panose="02020603050405020304" pitchFamily="18" charset="0"/>
              <a:sym typeface="Garamond" panose="02020404030301010803"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eocene world religion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21" y="0"/>
            <a:ext cx="7136344" cy="6850288"/>
          </a:xfrm>
          <a:prstGeom prst="rect">
            <a:avLst/>
          </a:prstGeom>
        </p:spPr>
      </p:pic>
    </p:spTree>
    <p:extLst>
      <p:ext uri="{BB962C8B-B14F-4D97-AF65-F5344CB8AC3E}">
        <p14:creationId xmlns:p14="http://schemas.microsoft.com/office/powerpoint/2010/main" val="162822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39A4-065A-C14C-9D68-6DF466A4DA2A}"/>
              </a:ext>
            </a:extLst>
          </p:cNvPr>
          <p:cNvSpPr>
            <a:spLocks noGrp="1"/>
          </p:cNvSpPr>
          <p:nvPr>
            <p:ph type="title"/>
          </p:nvPr>
        </p:nvSpPr>
        <p:spPr>
          <a:xfrm>
            <a:off x="457200" y="301130"/>
            <a:ext cx="8229600" cy="630797"/>
          </a:xfrm>
        </p:spPr>
        <p:txBody>
          <a:bodyPr>
            <a:normAutofit fontScale="90000"/>
          </a:bodyPr>
          <a:lstStyle/>
          <a:p>
            <a:r>
              <a:rPr lang="en-US" b="1" dirty="0"/>
              <a:t>“Big History”</a:t>
            </a:r>
            <a:endParaRPr lang="en-US" dirty="0"/>
          </a:p>
        </p:txBody>
      </p:sp>
      <p:sp>
        <p:nvSpPr>
          <p:cNvPr id="3" name="Content Placeholder 2">
            <a:extLst>
              <a:ext uri="{FF2B5EF4-FFF2-40B4-BE49-F238E27FC236}">
                <a16:creationId xmlns:a16="http://schemas.microsoft.com/office/drawing/2014/main" id="{E9EC323F-C34B-CC4F-8A64-2BBF3016E031}"/>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5F08E22-B30F-B047-95BF-D6B88202D91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00EB2140-85D5-FB41-A08D-2B867211065F}"/>
              </a:ext>
            </a:extLst>
          </p:cNvPr>
          <p:cNvPicPr/>
          <p:nvPr/>
        </p:nvPicPr>
        <p:blipFill>
          <a:blip r:embed="rId2">
            <a:extLst>
              <a:ext uri="{28A0092B-C50C-407E-A947-70E740481C1C}">
                <a14:useLocalDpi xmlns:a14="http://schemas.microsoft.com/office/drawing/2010/main" val="0"/>
              </a:ext>
            </a:extLst>
          </a:blip>
          <a:stretch>
            <a:fillRect/>
          </a:stretch>
        </p:blipFill>
        <p:spPr>
          <a:xfrm>
            <a:off x="304800" y="1047236"/>
            <a:ext cx="8686800" cy="5509634"/>
          </a:xfrm>
          <a:prstGeom prst="rect">
            <a:avLst/>
          </a:prstGeom>
        </p:spPr>
      </p:pic>
    </p:spTree>
    <p:extLst>
      <p:ext uri="{BB962C8B-B14F-4D97-AF65-F5344CB8AC3E}">
        <p14:creationId xmlns:p14="http://schemas.microsoft.com/office/powerpoint/2010/main" val="266690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Rectangle 4"/>
          <p:cNvSpPr>
            <a:spLocks noGrp="1" noChangeArrowheads="1"/>
          </p:cNvSpPr>
          <p:nvPr>
            <p:ph type="title"/>
          </p:nvPr>
        </p:nvSpPr>
        <p:spPr>
          <a:xfrm>
            <a:off x="457200" y="1006821"/>
            <a:ext cx="8229600" cy="136179"/>
          </a:xfrm>
        </p:spPr>
        <p:txBody>
          <a:bodyPr>
            <a:normAutofit fontScale="90000"/>
          </a:bodyPr>
          <a:lstStyle/>
          <a:p>
            <a:pPr>
              <a:defRPr/>
            </a:pPr>
            <a:endParaRPr lang="en-US" sz="4000" dirty="0"/>
          </a:p>
        </p:txBody>
      </p:sp>
      <p:sp>
        <p:nvSpPr>
          <p:cNvPr id="687110" name="Rectangle 6"/>
          <p:cNvSpPr>
            <a:spLocks noGrp="1" noChangeArrowheads="1"/>
          </p:cNvSpPr>
          <p:nvPr>
            <p:ph sz="half" idx="2"/>
          </p:nvPr>
        </p:nvSpPr>
        <p:spPr>
          <a:xfrm>
            <a:off x="4758587" y="960363"/>
            <a:ext cx="4181884" cy="5693155"/>
          </a:xfrm>
        </p:spPr>
        <p:txBody>
          <a:bodyPr>
            <a:noAutofit/>
          </a:bodyPr>
          <a:lstStyle/>
          <a:p>
            <a:pPr marL="0" indent="0">
              <a:buNone/>
            </a:pPr>
            <a:r>
              <a:rPr lang="en-US" sz="1800" dirty="0"/>
              <a:t>Practitioners of so-called “big history” claim to be providing a framework for all knowledge by incorporating cosmological, geological, biological, anthropological, and historical insights into a blended narrative of the universe and humanity’s place within it. Such historians think telling all-inclusive “just so” stories will increase the reach and relevance of history; most historians however, trained to eschew grand narratives, see such practices as little more than interdisciplinary and rather undisciplined forays into the secondary literature of other fields, potentially doing more harm than good. Grand narratives based on what we now know and value are fragile constructions at best. They are not rightfully history, since they privilege modern science and do not include human actors.</a:t>
            </a:r>
            <a:endParaRPr lang="en-US" sz="1800" b="0"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03529" y="1006821"/>
            <a:ext cx="4368471" cy="5029200"/>
          </a:xfrm>
        </p:spPr>
      </p:pic>
      <p:sp>
        <p:nvSpPr>
          <p:cNvPr id="5" name="Slide Number Placeholder 4"/>
          <p:cNvSpPr>
            <a:spLocks noGrp="1"/>
          </p:cNvSpPr>
          <p:nvPr>
            <p:ph type="sldNum" sz="quarter" idx="12"/>
          </p:nvPr>
        </p:nvSpPr>
        <p:spPr/>
        <p:txBody>
          <a:bodyPr/>
          <a:lstStyle/>
          <a:p>
            <a:fld id="{38DA2766-FEAF-4057-BCB2-E85136612922}" type="slidenum">
              <a:rPr lang="en-US" smtClean="0"/>
              <a:pPr/>
              <a:t>4</a:t>
            </a:fld>
            <a:endParaRPr lang="en-US"/>
          </a:p>
        </p:txBody>
      </p:sp>
      <p:sp>
        <p:nvSpPr>
          <p:cNvPr id="2" name="TextBox 1"/>
          <p:cNvSpPr txBox="1"/>
          <p:nvPr/>
        </p:nvSpPr>
        <p:spPr>
          <a:xfrm>
            <a:off x="2954778" y="204482"/>
            <a:ext cx="2655279" cy="646331"/>
          </a:xfrm>
          <a:prstGeom prst="rect">
            <a:avLst/>
          </a:prstGeom>
          <a:noFill/>
        </p:spPr>
        <p:txBody>
          <a:bodyPr wrap="none" rtlCol="0">
            <a:spAutoFit/>
          </a:bodyPr>
          <a:lstStyle/>
          <a:p>
            <a:pPr algn="ctr"/>
            <a:r>
              <a:rPr lang="en-US" sz="3600" b="1" dirty="0"/>
              <a:t>“Big History”</a:t>
            </a:r>
            <a:endParaRPr lang="en-US" sz="3600" dirty="0"/>
          </a:p>
        </p:txBody>
      </p:sp>
    </p:spTree>
    <p:extLst>
      <p:ext uri="{BB962C8B-B14F-4D97-AF65-F5344CB8AC3E}">
        <p14:creationId xmlns:p14="http://schemas.microsoft.com/office/powerpoint/2010/main" val="227599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6656"/>
          </a:xfrm>
        </p:spPr>
        <p:txBody>
          <a:bodyPr>
            <a:normAutofit fontScale="90000"/>
          </a:bodyPr>
          <a:lstStyle/>
          <a:p>
            <a:r>
              <a:rPr lang="en-US" dirty="0"/>
              <a:t>“Anthropocene”</a:t>
            </a:r>
          </a:p>
        </p:txBody>
      </p:sp>
      <p:sp>
        <p:nvSpPr>
          <p:cNvPr id="3" name="Content Placeholder 2"/>
          <p:cNvSpPr>
            <a:spLocks noGrp="1"/>
          </p:cNvSpPr>
          <p:nvPr>
            <p:ph idx="1"/>
          </p:nvPr>
        </p:nvSpPr>
        <p:spPr>
          <a:xfrm>
            <a:off x="589429" y="3711388"/>
            <a:ext cx="7965141" cy="2949387"/>
          </a:xfrm>
        </p:spPr>
        <p:txBody>
          <a:bodyPr>
            <a:noAutofit/>
          </a:bodyPr>
          <a:lstStyle/>
          <a:p>
            <a:pPr marL="0" indent="0">
              <a:buNone/>
            </a:pPr>
            <a:r>
              <a:rPr lang="en-US" sz="2000" dirty="0"/>
              <a:t>The neologism Anthropocene (or age of humans) has recently struck a cultural nerve, pointing as it does to what may be the decisive epoch of our planet. What does it mean for humanity to be moving from the age geologists call the Holocene (recent era) — where historical records originated, to the Anthropocene —where it seems we may meet our demise? Are humanists and social scientists wise to appropriate this term, and what can we say about the history and cultural implications of what are apparently multiple </a:t>
            </a:r>
            <a:r>
              <a:rPr lang="en-US" sz="2000" dirty="0" err="1"/>
              <a:t>Anthropocenes</a:t>
            </a:r>
            <a:r>
              <a:rPr lang="en-US" sz="2000" dirty="0"/>
              <a:t>? What is the influence of this concept on us?</a:t>
            </a:r>
          </a:p>
        </p:txBody>
      </p:sp>
      <p:pic>
        <p:nvPicPr>
          <p:cNvPr id="5" name="Picture 4">
            <a:extLst>
              <a:ext uri="{FF2B5EF4-FFF2-40B4-BE49-F238E27FC236}">
                <a16:creationId xmlns:a16="http://schemas.microsoft.com/office/drawing/2014/main" id="{2D449076-4412-3DD5-D42E-3D594581EBB4}"/>
              </a:ext>
            </a:extLst>
          </p:cNvPr>
          <p:cNvPicPr>
            <a:picLocks noChangeAspect="1"/>
          </p:cNvPicPr>
          <p:nvPr/>
        </p:nvPicPr>
        <p:blipFill>
          <a:blip r:embed="rId3"/>
          <a:stretch>
            <a:fillRect/>
          </a:stretch>
        </p:blipFill>
        <p:spPr>
          <a:xfrm>
            <a:off x="2169459" y="1043641"/>
            <a:ext cx="4572000" cy="2565400"/>
          </a:xfrm>
          <a:prstGeom prst="rect">
            <a:avLst/>
          </a:prstGeom>
        </p:spPr>
      </p:pic>
    </p:spTree>
    <p:extLst>
      <p:ext uri="{BB962C8B-B14F-4D97-AF65-F5344CB8AC3E}">
        <p14:creationId xmlns:p14="http://schemas.microsoft.com/office/powerpoint/2010/main" val="149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trataColumnRayTroll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078" y="109236"/>
            <a:ext cx="6512557" cy="6748764"/>
          </a:xfrm>
          <a:prstGeom prst="rect">
            <a:avLst/>
          </a:prstGeom>
        </p:spPr>
      </p:pic>
    </p:spTree>
    <p:extLst>
      <p:ext uri="{BB962C8B-B14F-4D97-AF65-F5344CB8AC3E}">
        <p14:creationId xmlns:p14="http://schemas.microsoft.com/office/powerpoint/2010/main" val="256885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irgit Scheider blue planet burning wor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241"/>
            <a:ext cx="9144000" cy="4465872"/>
          </a:xfrm>
          <a:prstGeom prst="rect">
            <a:avLst/>
          </a:prstGeom>
        </p:spPr>
      </p:pic>
    </p:spTree>
    <p:extLst>
      <p:ext uri="{BB962C8B-B14F-4D97-AF65-F5344CB8AC3E}">
        <p14:creationId xmlns:p14="http://schemas.microsoft.com/office/powerpoint/2010/main" val="406772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635" y="1235971"/>
            <a:ext cx="8229600" cy="1143000"/>
          </a:xfrm>
        </p:spPr>
        <p:txBody>
          <a:bodyPr/>
          <a:lstStyle/>
          <a:p>
            <a:r>
              <a:rPr lang="en-US" dirty="0"/>
              <a:t>Paul </a:t>
            </a:r>
            <a:r>
              <a:rPr lang="en-US" dirty="0" err="1"/>
              <a:t>Crutzen</a:t>
            </a:r>
            <a:endParaRPr lang="en-US" dirty="0"/>
          </a:p>
        </p:txBody>
      </p:sp>
      <p:sp>
        <p:nvSpPr>
          <p:cNvPr id="3" name="Content Placeholder 2"/>
          <p:cNvSpPr>
            <a:spLocks noGrp="1"/>
          </p:cNvSpPr>
          <p:nvPr>
            <p:ph idx="1"/>
          </p:nvPr>
        </p:nvSpPr>
        <p:spPr>
          <a:xfrm>
            <a:off x="2689412" y="3429000"/>
            <a:ext cx="8534401" cy="2993250"/>
          </a:xfrm>
        </p:spPr>
        <p:txBody>
          <a:bodyPr numCol="2" spcCol="182880">
            <a:normAutofit/>
          </a:bodyPr>
          <a:lstStyle/>
          <a:p>
            <a:r>
              <a:rPr lang="en-US" dirty="0"/>
              <a:t>Nobel Laureate</a:t>
            </a:r>
          </a:p>
          <a:p>
            <a:r>
              <a:rPr lang="en-US" dirty="0"/>
              <a:t>Ozone Depletion</a:t>
            </a:r>
          </a:p>
          <a:p>
            <a:r>
              <a:rPr lang="en-US" dirty="0"/>
              <a:t>Nuclear Winter</a:t>
            </a:r>
          </a:p>
          <a:p>
            <a:r>
              <a:rPr lang="en-US" dirty="0"/>
              <a:t>Climate Engineering</a:t>
            </a:r>
          </a:p>
          <a:p>
            <a:r>
              <a:rPr lang="en-US" dirty="0"/>
              <a:t>Anthropocene</a:t>
            </a:r>
          </a:p>
          <a:p>
            <a:endParaRPr lang="en-US" dirty="0"/>
          </a:p>
        </p:txBody>
      </p:sp>
      <p:pic>
        <p:nvPicPr>
          <p:cNvPr id="4" name="Picture 3" descr="Paul_Crutzen elder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263" y="585953"/>
            <a:ext cx="1780831" cy="2443036"/>
          </a:xfrm>
          <a:prstGeom prst="rect">
            <a:avLst/>
          </a:prstGeom>
        </p:spPr>
      </p:pic>
    </p:spTree>
    <p:extLst>
      <p:ext uri="{BB962C8B-B14F-4D97-AF65-F5344CB8AC3E}">
        <p14:creationId xmlns:p14="http://schemas.microsoft.com/office/powerpoint/2010/main" val="358364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D212-4313-B14E-98DF-A3820C7319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266538-4663-6642-A70A-BBB024A9BE19}"/>
              </a:ext>
            </a:extLst>
          </p:cNvPr>
          <p:cNvPicPr>
            <a:picLocks noGrp="1" noChangeAspect="1"/>
          </p:cNvPicPr>
          <p:nvPr>
            <p:ph idx="1"/>
          </p:nvPr>
        </p:nvPicPr>
        <p:blipFill>
          <a:blip r:embed="rId2"/>
          <a:stretch>
            <a:fillRect/>
          </a:stretch>
        </p:blipFill>
        <p:spPr>
          <a:xfrm>
            <a:off x="903523" y="274638"/>
            <a:ext cx="4359546" cy="2926270"/>
          </a:xfrm>
        </p:spPr>
      </p:pic>
      <p:pic>
        <p:nvPicPr>
          <p:cNvPr id="6" name="Picture 5" descr="pottsdam planetary surgery.jpg">
            <a:extLst>
              <a:ext uri="{FF2B5EF4-FFF2-40B4-BE49-F238E27FC236}">
                <a16:creationId xmlns:a16="http://schemas.microsoft.com/office/drawing/2014/main" id="{9C0506BA-DFFF-914E-AC30-31342E7F2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23" y="3429000"/>
            <a:ext cx="4359546" cy="2841172"/>
          </a:xfrm>
          <a:prstGeom prst="rect">
            <a:avLst/>
          </a:prstGeom>
        </p:spPr>
      </p:pic>
      <p:pic>
        <p:nvPicPr>
          <p:cNvPr id="8" name="Picture 7">
            <a:extLst>
              <a:ext uri="{FF2B5EF4-FFF2-40B4-BE49-F238E27FC236}">
                <a16:creationId xmlns:a16="http://schemas.microsoft.com/office/drawing/2014/main" id="{B1F8317D-92B5-9A40-A24D-1DA5A329721B}"/>
              </a:ext>
            </a:extLst>
          </p:cNvPr>
          <p:cNvPicPr>
            <a:picLocks noChangeAspect="1"/>
          </p:cNvPicPr>
          <p:nvPr/>
        </p:nvPicPr>
        <p:blipFill>
          <a:blip r:embed="rId4"/>
          <a:stretch>
            <a:fillRect/>
          </a:stretch>
        </p:blipFill>
        <p:spPr>
          <a:xfrm>
            <a:off x="5419174" y="0"/>
            <a:ext cx="3566583" cy="6858000"/>
          </a:xfrm>
          <a:prstGeom prst="rect">
            <a:avLst/>
          </a:prstGeom>
        </p:spPr>
      </p:pic>
    </p:spTree>
    <p:extLst>
      <p:ext uri="{BB962C8B-B14F-4D97-AF65-F5344CB8AC3E}">
        <p14:creationId xmlns:p14="http://schemas.microsoft.com/office/powerpoint/2010/main" val="1086441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3662</TotalTime>
  <Words>394</Words>
  <Application>Microsoft Macintosh PowerPoint</Application>
  <PresentationFormat>On-screen Show (4:3)</PresentationFormat>
  <Paragraphs>38</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Symbol</vt:lpstr>
      <vt:lpstr>Times</vt:lpstr>
      <vt:lpstr>Times New Roman</vt:lpstr>
      <vt:lpstr>Office Theme</vt:lpstr>
      <vt:lpstr>Deocene Islands in an Anthropocene Ocean: Shifting the Conversation from Geoscience to Culture</vt:lpstr>
      <vt:lpstr>PowerPoint Presentation</vt:lpstr>
      <vt:lpstr>“Big History”</vt:lpstr>
      <vt:lpstr>PowerPoint Presentation</vt:lpstr>
      <vt:lpstr>“Anthropocene”</vt:lpstr>
      <vt:lpstr>PowerPoint Presentation</vt:lpstr>
      <vt:lpstr>PowerPoint Presentation</vt:lpstr>
      <vt:lpstr>Paul Crutzen</vt:lpstr>
      <vt:lpstr>PowerPoint Presentation</vt:lpstr>
      <vt:lpstr>PowerPoint Presentation</vt:lpstr>
      <vt:lpstr>PowerPoint Presentation</vt:lpstr>
      <vt:lpstr>The Deocene and the Anthropocene</vt:lpstr>
      <vt:lpstr>PowerPoint Presentation</vt:lpstr>
      <vt:lpstr>PowerPoint Presentation</vt:lpstr>
    </vt:vector>
  </TitlesOfParts>
  <Company>Colby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Fleming</dc:creator>
  <cp:lastModifiedBy>Reviewer</cp:lastModifiedBy>
  <cp:revision>180</cp:revision>
  <dcterms:created xsi:type="dcterms:W3CDTF">2015-03-13T01:26:16Z</dcterms:created>
  <dcterms:modified xsi:type="dcterms:W3CDTF">2022-05-27T15:06:26Z</dcterms:modified>
</cp:coreProperties>
</file>