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6" r:id="rId3"/>
    <p:sldId id="257" r:id="rId4"/>
    <p:sldId id="276" r:id="rId5"/>
    <p:sldId id="258" r:id="rId6"/>
    <p:sldId id="263" r:id="rId7"/>
    <p:sldId id="260" r:id="rId8"/>
    <p:sldId id="259" r:id="rId9"/>
    <p:sldId id="274" r:id="rId10"/>
    <p:sldId id="264" r:id="rId11"/>
    <p:sldId id="265" r:id="rId12"/>
    <p:sldId id="267" r:id="rId13"/>
    <p:sldId id="268" r:id="rId14"/>
    <p:sldId id="270" r:id="rId15"/>
    <p:sldId id="269" r:id="rId16"/>
    <p:sldId id="271" r:id="rId17"/>
    <p:sldId id="272" r:id="rId18"/>
    <p:sldId id="273" r:id="rId19"/>
    <p:sldId id="277" r:id="rId20"/>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44" d="100"/>
          <a:sy n="44" d="100"/>
        </p:scale>
        <p:origin x="8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8T13:32:22.715"/>
    </inkml:context>
    <inkml:brush xml:id="br0">
      <inkml:brushProperty name="width" value="0.1" units="cm"/>
      <inkml:brushProperty name="height" value="0.1" units="cm"/>
      <inkml:brushProperty name="ignorePressure" value="1"/>
    </inkml:brush>
  </inkml:definitions>
  <inkml:trace contextRef="#ctx0" brushRef="#br0">0 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B1BA4-ECCE-452E-B5F5-ACC4332E221B}"/>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10D737E2-CC8C-442B-9F48-7438F1E8C8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B138059A-847E-45CA-A161-E86FA9909D37}"/>
              </a:ext>
            </a:extLst>
          </p:cNvPr>
          <p:cNvSpPr>
            <a:spLocks noGrp="1"/>
          </p:cNvSpPr>
          <p:nvPr>
            <p:ph type="dt" sz="half" idx="10"/>
          </p:nvPr>
        </p:nvSpPr>
        <p:spPr/>
        <p:txBody>
          <a:bodyPr/>
          <a:lstStyle/>
          <a:p>
            <a:fld id="{C4B8ACBB-9702-4EC1-9FBD-F08EEA982F45}" type="datetimeFigureOut">
              <a:rPr lang="pt-PT" smtClean="0"/>
              <a:t>19/07/2020</a:t>
            </a:fld>
            <a:endParaRPr lang="pt-PT"/>
          </a:p>
        </p:txBody>
      </p:sp>
      <p:sp>
        <p:nvSpPr>
          <p:cNvPr id="5" name="Marcador de Posição do Rodapé 4">
            <a:extLst>
              <a:ext uri="{FF2B5EF4-FFF2-40B4-BE49-F238E27FC236}">
                <a16:creationId xmlns:a16="http://schemas.microsoft.com/office/drawing/2014/main" id="{39362D15-9963-4FE5-9FC1-B36BAA72D587}"/>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C3335146-1138-4991-843C-8A7F5F6BCD7D}"/>
              </a:ext>
            </a:extLst>
          </p:cNvPr>
          <p:cNvSpPr>
            <a:spLocks noGrp="1"/>
          </p:cNvSpPr>
          <p:nvPr>
            <p:ph type="sldNum" sz="quarter" idx="12"/>
          </p:nvPr>
        </p:nvSpPr>
        <p:spPr/>
        <p:txBody>
          <a:bodyPr/>
          <a:lstStyle/>
          <a:p>
            <a:fld id="{4C4BA81F-0BCF-44AA-9758-B03A4D86C620}" type="slidenum">
              <a:rPr lang="pt-PT" smtClean="0"/>
              <a:t>‹nº›</a:t>
            </a:fld>
            <a:endParaRPr lang="pt-PT"/>
          </a:p>
        </p:txBody>
      </p:sp>
    </p:spTree>
    <p:extLst>
      <p:ext uri="{BB962C8B-B14F-4D97-AF65-F5344CB8AC3E}">
        <p14:creationId xmlns:p14="http://schemas.microsoft.com/office/powerpoint/2010/main" val="3186136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F2049-0FCA-44F1-B758-6024D92DA2D2}"/>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2EDD736F-B39F-48D0-A729-E7FB9CFB43E5}"/>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941E05C-6327-4023-8F3B-F1EB71934187}"/>
              </a:ext>
            </a:extLst>
          </p:cNvPr>
          <p:cNvSpPr>
            <a:spLocks noGrp="1"/>
          </p:cNvSpPr>
          <p:nvPr>
            <p:ph type="dt" sz="half" idx="10"/>
          </p:nvPr>
        </p:nvSpPr>
        <p:spPr/>
        <p:txBody>
          <a:bodyPr/>
          <a:lstStyle/>
          <a:p>
            <a:fld id="{C4B8ACBB-9702-4EC1-9FBD-F08EEA982F45}" type="datetimeFigureOut">
              <a:rPr lang="pt-PT" smtClean="0"/>
              <a:t>19/07/2020</a:t>
            </a:fld>
            <a:endParaRPr lang="pt-PT"/>
          </a:p>
        </p:txBody>
      </p:sp>
      <p:sp>
        <p:nvSpPr>
          <p:cNvPr id="5" name="Marcador de Posição do Rodapé 4">
            <a:extLst>
              <a:ext uri="{FF2B5EF4-FFF2-40B4-BE49-F238E27FC236}">
                <a16:creationId xmlns:a16="http://schemas.microsoft.com/office/drawing/2014/main" id="{A2127A72-8A1D-4681-9021-D5EA0235D62E}"/>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A9B7459C-DDEF-4819-B842-761A45A42EE6}"/>
              </a:ext>
            </a:extLst>
          </p:cNvPr>
          <p:cNvSpPr>
            <a:spLocks noGrp="1"/>
          </p:cNvSpPr>
          <p:nvPr>
            <p:ph type="sldNum" sz="quarter" idx="12"/>
          </p:nvPr>
        </p:nvSpPr>
        <p:spPr/>
        <p:txBody>
          <a:bodyPr/>
          <a:lstStyle/>
          <a:p>
            <a:fld id="{4C4BA81F-0BCF-44AA-9758-B03A4D86C620}" type="slidenum">
              <a:rPr lang="pt-PT" smtClean="0"/>
              <a:t>‹nº›</a:t>
            </a:fld>
            <a:endParaRPr lang="pt-PT"/>
          </a:p>
        </p:txBody>
      </p:sp>
    </p:spTree>
    <p:extLst>
      <p:ext uri="{BB962C8B-B14F-4D97-AF65-F5344CB8AC3E}">
        <p14:creationId xmlns:p14="http://schemas.microsoft.com/office/powerpoint/2010/main" val="81757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D49AD51-DBA7-496B-84CD-492EA595964A}"/>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A66B93FE-D94A-4506-9B5A-946B96CDFE65}"/>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0B05E735-CFEC-481A-AE0F-059DAB4D12B7}"/>
              </a:ext>
            </a:extLst>
          </p:cNvPr>
          <p:cNvSpPr>
            <a:spLocks noGrp="1"/>
          </p:cNvSpPr>
          <p:nvPr>
            <p:ph type="dt" sz="half" idx="10"/>
          </p:nvPr>
        </p:nvSpPr>
        <p:spPr/>
        <p:txBody>
          <a:bodyPr/>
          <a:lstStyle/>
          <a:p>
            <a:fld id="{C4B8ACBB-9702-4EC1-9FBD-F08EEA982F45}" type="datetimeFigureOut">
              <a:rPr lang="pt-PT" smtClean="0"/>
              <a:t>19/07/2020</a:t>
            </a:fld>
            <a:endParaRPr lang="pt-PT"/>
          </a:p>
        </p:txBody>
      </p:sp>
      <p:sp>
        <p:nvSpPr>
          <p:cNvPr id="5" name="Marcador de Posição do Rodapé 4">
            <a:extLst>
              <a:ext uri="{FF2B5EF4-FFF2-40B4-BE49-F238E27FC236}">
                <a16:creationId xmlns:a16="http://schemas.microsoft.com/office/drawing/2014/main" id="{511567ED-D861-4297-870F-540B31589BA9}"/>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842929D-F301-4F55-BA39-E445C76276C3}"/>
              </a:ext>
            </a:extLst>
          </p:cNvPr>
          <p:cNvSpPr>
            <a:spLocks noGrp="1"/>
          </p:cNvSpPr>
          <p:nvPr>
            <p:ph type="sldNum" sz="quarter" idx="12"/>
          </p:nvPr>
        </p:nvSpPr>
        <p:spPr/>
        <p:txBody>
          <a:bodyPr/>
          <a:lstStyle/>
          <a:p>
            <a:fld id="{4C4BA81F-0BCF-44AA-9758-B03A4D86C620}" type="slidenum">
              <a:rPr lang="pt-PT" smtClean="0"/>
              <a:t>‹nº›</a:t>
            </a:fld>
            <a:endParaRPr lang="pt-PT"/>
          </a:p>
        </p:txBody>
      </p:sp>
    </p:spTree>
    <p:extLst>
      <p:ext uri="{BB962C8B-B14F-4D97-AF65-F5344CB8AC3E}">
        <p14:creationId xmlns:p14="http://schemas.microsoft.com/office/powerpoint/2010/main" val="124104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F753A-94A0-4633-891A-6E3F4C53D7FB}"/>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668ED507-BF30-4185-A7A2-0D4AF3105DAE}"/>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FDADD4D-A0FD-4DA7-8F43-9DE4979D5770}"/>
              </a:ext>
            </a:extLst>
          </p:cNvPr>
          <p:cNvSpPr>
            <a:spLocks noGrp="1"/>
          </p:cNvSpPr>
          <p:nvPr>
            <p:ph type="dt" sz="half" idx="10"/>
          </p:nvPr>
        </p:nvSpPr>
        <p:spPr/>
        <p:txBody>
          <a:bodyPr/>
          <a:lstStyle/>
          <a:p>
            <a:fld id="{C4B8ACBB-9702-4EC1-9FBD-F08EEA982F45}" type="datetimeFigureOut">
              <a:rPr lang="pt-PT" smtClean="0"/>
              <a:t>19/07/2020</a:t>
            </a:fld>
            <a:endParaRPr lang="pt-PT"/>
          </a:p>
        </p:txBody>
      </p:sp>
      <p:sp>
        <p:nvSpPr>
          <p:cNvPr id="5" name="Marcador de Posição do Rodapé 4">
            <a:extLst>
              <a:ext uri="{FF2B5EF4-FFF2-40B4-BE49-F238E27FC236}">
                <a16:creationId xmlns:a16="http://schemas.microsoft.com/office/drawing/2014/main" id="{E04DC4A8-09F8-4678-A9D4-9AF120B88E1E}"/>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8D92AED0-8D52-4112-8F6E-8A21F3461C06}"/>
              </a:ext>
            </a:extLst>
          </p:cNvPr>
          <p:cNvSpPr>
            <a:spLocks noGrp="1"/>
          </p:cNvSpPr>
          <p:nvPr>
            <p:ph type="sldNum" sz="quarter" idx="12"/>
          </p:nvPr>
        </p:nvSpPr>
        <p:spPr/>
        <p:txBody>
          <a:bodyPr/>
          <a:lstStyle/>
          <a:p>
            <a:fld id="{4C4BA81F-0BCF-44AA-9758-B03A4D86C620}" type="slidenum">
              <a:rPr lang="pt-PT" smtClean="0"/>
              <a:t>‹nº›</a:t>
            </a:fld>
            <a:endParaRPr lang="pt-PT"/>
          </a:p>
        </p:txBody>
      </p:sp>
    </p:spTree>
    <p:extLst>
      <p:ext uri="{BB962C8B-B14F-4D97-AF65-F5344CB8AC3E}">
        <p14:creationId xmlns:p14="http://schemas.microsoft.com/office/powerpoint/2010/main" val="121778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E9B7FD-CAD2-48EE-B9C6-B9B1535BBAE9}"/>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83E0648D-3334-40E2-A2A7-B8FF8E0E86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9A93B18D-C689-44F2-BCE1-9B375DC0F4E4}"/>
              </a:ext>
            </a:extLst>
          </p:cNvPr>
          <p:cNvSpPr>
            <a:spLocks noGrp="1"/>
          </p:cNvSpPr>
          <p:nvPr>
            <p:ph type="dt" sz="half" idx="10"/>
          </p:nvPr>
        </p:nvSpPr>
        <p:spPr/>
        <p:txBody>
          <a:bodyPr/>
          <a:lstStyle/>
          <a:p>
            <a:fld id="{C4B8ACBB-9702-4EC1-9FBD-F08EEA982F45}" type="datetimeFigureOut">
              <a:rPr lang="pt-PT" smtClean="0"/>
              <a:t>19/07/2020</a:t>
            </a:fld>
            <a:endParaRPr lang="pt-PT"/>
          </a:p>
        </p:txBody>
      </p:sp>
      <p:sp>
        <p:nvSpPr>
          <p:cNvPr id="5" name="Marcador de Posição do Rodapé 4">
            <a:extLst>
              <a:ext uri="{FF2B5EF4-FFF2-40B4-BE49-F238E27FC236}">
                <a16:creationId xmlns:a16="http://schemas.microsoft.com/office/drawing/2014/main" id="{36BB7CBE-C9AB-4885-92D6-228E0D18FB80}"/>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9FD7BB5-7DE6-416F-B926-E61AE4C5235B}"/>
              </a:ext>
            </a:extLst>
          </p:cNvPr>
          <p:cNvSpPr>
            <a:spLocks noGrp="1"/>
          </p:cNvSpPr>
          <p:nvPr>
            <p:ph type="sldNum" sz="quarter" idx="12"/>
          </p:nvPr>
        </p:nvSpPr>
        <p:spPr/>
        <p:txBody>
          <a:bodyPr/>
          <a:lstStyle/>
          <a:p>
            <a:fld id="{4C4BA81F-0BCF-44AA-9758-B03A4D86C620}" type="slidenum">
              <a:rPr lang="pt-PT" smtClean="0"/>
              <a:t>‹nº›</a:t>
            </a:fld>
            <a:endParaRPr lang="pt-PT"/>
          </a:p>
        </p:txBody>
      </p:sp>
    </p:spTree>
    <p:extLst>
      <p:ext uri="{BB962C8B-B14F-4D97-AF65-F5344CB8AC3E}">
        <p14:creationId xmlns:p14="http://schemas.microsoft.com/office/powerpoint/2010/main" val="1383753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7EA13D-007A-4CF5-8676-85B38C1B31BA}"/>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B01EE35A-81A0-4714-8301-7C12CA8C4DD1}"/>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1651B5AB-5D4C-494A-A1CD-64634ABEFBDB}"/>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686F2677-C7A9-4D24-8F44-14D9A07690E2}"/>
              </a:ext>
            </a:extLst>
          </p:cNvPr>
          <p:cNvSpPr>
            <a:spLocks noGrp="1"/>
          </p:cNvSpPr>
          <p:nvPr>
            <p:ph type="dt" sz="half" idx="10"/>
          </p:nvPr>
        </p:nvSpPr>
        <p:spPr/>
        <p:txBody>
          <a:bodyPr/>
          <a:lstStyle/>
          <a:p>
            <a:fld id="{C4B8ACBB-9702-4EC1-9FBD-F08EEA982F45}" type="datetimeFigureOut">
              <a:rPr lang="pt-PT" smtClean="0"/>
              <a:t>19/07/2020</a:t>
            </a:fld>
            <a:endParaRPr lang="pt-PT"/>
          </a:p>
        </p:txBody>
      </p:sp>
      <p:sp>
        <p:nvSpPr>
          <p:cNvPr id="6" name="Marcador de Posição do Rodapé 5">
            <a:extLst>
              <a:ext uri="{FF2B5EF4-FFF2-40B4-BE49-F238E27FC236}">
                <a16:creationId xmlns:a16="http://schemas.microsoft.com/office/drawing/2014/main" id="{C4E7F194-B622-4986-813C-B81FE66E4D2E}"/>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86BB67F1-8D85-4B78-A8B1-32FFA6308B87}"/>
              </a:ext>
            </a:extLst>
          </p:cNvPr>
          <p:cNvSpPr>
            <a:spLocks noGrp="1"/>
          </p:cNvSpPr>
          <p:nvPr>
            <p:ph type="sldNum" sz="quarter" idx="12"/>
          </p:nvPr>
        </p:nvSpPr>
        <p:spPr/>
        <p:txBody>
          <a:bodyPr/>
          <a:lstStyle/>
          <a:p>
            <a:fld id="{4C4BA81F-0BCF-44AA-9758-B03A4D86C620}" type="slidenum">
              <a:rPr lang="pt-PT" smtClean="0"/>
              <a:t>‹nº›</a:t>
            </a:fld>
            <a:endParaRPr lang="pt-PT"/>
          </a:p>
        </p:txBody>
      </p:sp>
    </p:spTree>
    <p:extLst>
      <p:ext uri="{BB962C8B-B14F-4D97-AF65-F5344CB8AC3E}">
        <p14:creationId xmlns:p14="http://schemas.microsoft.com/office/powerpoint/2010/main" val="2842257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2575E6-CFC8-4649-8887-C23611CB9A9B}"/>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F7BA03DE-AFB8-4A01-9D2E-62150FE13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9E4F34B6-B700-4BCF-A000-80E8720FC0F2}"/>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0A20BA42-E53F-4974-A8C8-33A99D918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9FE9A6FB-FC19-4ABF-A6CA-31B52906FFE9}"/>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EC162B4C-F6DD-4B96-BFDD-97987688036F}"/>
              </a:ext>
            </a:extLst>
          </p:cNvPr>
          <p:cNvSpPr>
            <a:spLocks noGrp="1"/>
          </p:cNvSpPr>
          <p:nvPr>
            <p:ph type="dt" sz="half" idx="10"/>
          </p:nvPr>
        </p:nvSpPr>
        <p:spPr/>
        <p:txBody>
          <a:bodyPr/>
          <a:lstStyle/>
          <a:p>
            <a:fld id="{C4B8ACBB-9702-4EC1-9FBD-F08EEA982F45}" type="datetimeFigureOut">
              <a:rPr lang="pt-PT" smtClean="0"/>
              <a:t>19/07/2020</a:t>
            </a:fld>
            <a:endParaRPr lang="pt-PT"/>
          </a:p>
        </p:txBody>
      </p:sp>
      <p:sp>
        <p:nvSpPr>
          <p:cNvPr id="8" name="Marcador de Posição do Rodapé 7">
            <a:extLst>
              <a:ext uri="{FF2B5EF4-FFF2-40B4-BE49-F238E27FC236}">
                <a16:creationId xmlns:a16="http://schemas.microsoft.com/office/drawing/2014/main" id="{E77FB8E3-C39C-43A9-BFE4-83C2841EA76F}"/>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A5A1F240-C705-41EB-92D3-B6425E4AEAE9}"/>
              </a:ext>
            </a:extLst>
          </p:cNvPr>
          <p:cNvSpPr>
            <a:spLocks noGrp="1"/>
          </p:cNvSpPr>
          <p:nvPr>
            <p:ph type="sldNum" sz="quarter" idx="12"/>
          </p:nvPr>
        </p:nvSpPr>
        <p:spPr/>
        <p:txBody>
          <a:bodyPr/>
          <a:lstStyle/>
          <a:p>
            <a:fld id="{4C4BA81F-0BCF-44AA-9758-B03A4D86C620}" type="slidenum">
              <a:rPr lang="pt-PT" smtClean="0"/>
              <a:t>‹nº›</a:t>
            </a:fld>
            <a:endParaRPr lang="pt-PT"/>
          </a:p>
        </p:txBody>
      </p:sp>
    </p:spTree>
    <p:extLst>
      <p:ext uri="{BB962C8B-B14F-4D97-AF65-F5344CB8AC3E}">
        <p14:creationId xmlns:p14="http://schemas.microsoft.com/office/powerpoint/2010/main" val="1433434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54248-D38F-440C-9475-8DDF5FBDB16F}"/>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CAB6AE99-E3BE-4FFB-80C4-78D78DE39EC5}"/>
              </a:ext>
            </a:extLst>
          </p:cNvPr>
          <p:cNvSpPr>
            <a:spLocks noGrp="1"/>
          </p:cNvSpPr>
          <p:nvPr>
            <p:ph type="dt" sz="half" idx="10"/>
          </p:nvPr>
        </p:nvSpPr>
        <p:spPr/>
        <p:txBody>
          <a:bodyPr/>
          <a:lstStyle/>
          <a:p>
            <a:fld id="{C4B8ACBB-9702-4EC1-9FBD-F08EEA982F45}" type="datetimeFigureOut">
              <a:rPr lang="pt-PT" smtClean="0"/>
              <a:t>19/07/2020</a:t>
            </a:fld>
            <a:endParaRPr lang="pt-PT"/>
          </a:p>
        </p:txBody>
      </p:sp>
      <p:sp>
        <p:nvSpPr>
          <p:cNvPr id="4" name="Marcador de Posição do Rodapé 3">
            <a:extLst>
              <a:ext uri="{FF2B5EF4-FFF2-40B4-BE49-F238E27FC236}">
                <a16:creationId xmlns:a16="http://schemas.microsoft.com/office/drawing/2014/main" id="{A58BAC92-4C5C-44B5-81E8-C3F2A6FB4F01}"/>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39CE0F6B-30A3-4CE1-824F-FCC519A7A14A}"/>
              </a:ext>
            </a:extLst>
          </p:cNvPr>
          <p:cNvSpPr>
            <a:spLocks noGrp="1"/>
          </p:cNvSpPr>
          <p:nvPr>
            <p:ph type="sldNum" sz="quarter" idx="12"/>
          </p:nvPr>
        </p:nvSpPr>
        <p:spPr/>
        <p:txBody>
          <a:bodyPr/>
          <a:lstStyle/>
          <a:p>
            <a:fld id="{4C4BA81F-0BCF-44AA-9758-B03A4D86C620}" type="slidenum">
              <a:rPr lang="pt-PT" smtClean="0"/>
              <a:t>‹nº›</a:t>
            </a:fld>
            <a:endParaRPr lang="pt-PT"/>
          </a:p>
        </p:txBody>
      </p:sp>
    </p:spTree>
    <p:extLst>
      <p:ext uri="{BB962C8B-B14F-4D97-AF65-F5344CB8AC3E}">
        <p14:creationId xmlns:p14="http://schemas.microsoft.com/office/powerpoint/2010/main" val="1470096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97D39238-D7A3-4095-87AF-644235B63A8F}"/>
              </a:ext>
            </a:extLst>
          </p:cNvPr>
          <p:cNvSpPr>
            <a:spLocks noGrp="1"/>
          </p:cNvSpPr>
          <p:nvPr>
            <p:ph type="dt" sz="half" idx="10"/>
          </p:nvPr>
        </p:nvSpPr>
        <p:spPr/>
        <p:txBody>
          <a:bodyPr/>
          <a:lstStyle/>
          <a:p>
            <a:fld id="{C4B8ACBB-9702-4EC1-9FBD-F08EEA982F45}" type="datetimeFigureOut">
              <a:rPr lang="pt-PT" smtClean="0"/>
              <a:t>19/07/2020</a:t>
            </a:fld>
            <a:endParaRPr lang="pt-PT"/>
          </a:p>
        </p:txBody>
      </p:sp>
      <p:sp>
        <p:nvSpPr>
          <p:cNvPr id="3" name="Marcador de Posição do Rodapé 2">
            <a:extLst>
              <a:ext uri="{FF2B5EF4-FFF2-40B4-BE49-F238E27FC236}">
                <a16:creationId xmlns:a16="http://schemas.microsoft.com/office/drawing/2014/main" id="{A322128E-9795-4257-B17E-490B0B9DA666}"/>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358F225C-14A6-415D-8823-524172C01AEA}"/>
              </a:ext>
            </a:extLst>
          </p:cNvPr>
          <p:cNvSpPr>
            <a:spLocks noGrp="1"/>
          </p:cNvSpPr>
          <p:nvPr>
            <p:ph type="sldNum" sz="quarter" idx="12"/>
          </p:nvPr>
        </p:nvSpPr>
        <p:spPr/>
        <p:txBody>
          <a:bodyPr/>
          <a:lstStyle/>
          <a:p>
            <a:fld id="{4C4BA81F-0BCF-44AA-9758-B03A4D86C620}" type="slidenum">
              <a:rPr lang="pt-PT" smtClean="0"/>
              <a:t>‹nº›</a:t>
            </a:fld>
            <a:endParaRPr lang="pt-PT"/>
          </a:p>
        </p:txBody>
      </p:sp>
    </p:spTree>
    <p:extLst>
      <p:ext uri="{BB962C8B-B14F-4D97-AF65-F5344CB8AC3E}">
        <p14:creationId xmlns:p14="http://schemas.microsoft.com/office/powerpoint/2010/main" val="1782851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E9E1D-7951-4915-976B-B0FFA7E178F3}"/>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1A57802F-FCF9-4844-A26C-AA7F6B1DF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0195EDC8-4BFF-4585-B59E-B44ED99AC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BD51074C-43E1-4413-9F2F-25A5B1E891D9}"/>
              </a:ext>
            </a:extLst>
          </p:cNvPr>
          <p:cNvSpPr>
            <a:spLocks noGrp="1"/>
          </p:cNvSpPr>
          <p:nvPr>
            <p:ph type="dt" sz="half" idx="10"/>
          </p:nvPr>
        </p:nvSpPr>
        <p:spPr/>
        <p:txBody>
          <a:bodyPr/>
          <a:lstStyle/>
          <a:p>
            <a:fld id="{C4B8ACBB-9702-4EC1-9FBD-F08EEA982F45}" type="datetimeFigureOut">
              <a:rPr lang="pt-PT" smtClean="0"/>
              <a:t>19/07/2020</a:t>
            </a:fld>
            <a:endParaRPr lang="pt-PT"/>
          </a:p>
        </p:txBody>
      </p:sp>
      <p:sp>
        <p:nvSpPr>
          <p:cNvPr id="6" name="Marcador de Posição do Rodapé 5">
            <a:extLst>
              <a:ext uri="{FF2B5EF4-FFF2-40B4-BE49-F238E27FC236}">
                <a16:creationId xmlns:a16="http://schemas.microsoft.com/office/drawing/2014/main" id="{A0A7CFD7-1BDE-455B-BE7A-3331CD5A1BF1}"/>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F2BCBAC2-2AD6-4E7E-A970-D4EF40471B1E}"/>
              </a:ext>
            </a:extLst>
          </p:cNvPr>
          <p:cNvSpPr>
            <a:spLocks noGrp="1"/>
          </p:cNvSpPr>
          <p:nvPr>
            <p:ph type="sldNum" sz="quarter" idx="12"/>
          </p:nvPr>
        </p:nvSpPr>
        <p:spPr/>
        <p:txBody>
          <a:bodyPr/>
          <a:lstStyle/>
          <a:p>
            <a:fld id="{4C4BA81F-0BCF-44AA-9758-B03A4D86C620}" type="slidenum">
              <a:rPr lang="pt-PT" smtClean="0"/>
              <a:t>‹nº›</a:t>
            </a:fld>
            <a:endParaRPr lang="pt-PT"/>
          </a:p>
        </p:txBody>
      </p:sp>
    </p:spTree>
    <p:extLst>
      <p:ext uri="{BB962C8B-B14F-4D97-AF65-F5344CB8AC3E}">
        <p14:creationId xmlns:p14="http://schemas.microsoft.com/office/powerpoint/2010/main" val="338715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77421-7A5B-4F4B-9B85-BA0FA41566EB}"/>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62C4CF4B-A8ED-49D0-9F39-D0BC8521D8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9A25DBA4-AE36-41C0-B17F-C3AD98D7A6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8058FC11-165D-4202-8395-2CC0BCD33171}"/>
              </a:ext>
            </a:extLst>
          </p:cNvPr>
          <p:cNvSpPr>
            <a:spLocks noGrp="1"/>
          </p:cNvSpPr>
          <p:nvPr>
            <p:ph type="dt" sz="half" idx="10"/>
          </p:nvPr>
        </p:nvSpPr>
        <p:spPr/>
        <p:txBody>
          <a:bodyPr/>
          <a:lstStyle/>
          <a:p>
            <a:fld id="{C4B8ACBB-9702-4EC1-9FBD-F08EEA982F45}" type="datetimeFigureOut">
              <a:rPr lang="pt-PT" smtClean="0"/>
              <a:t>19/07/2020</a:t>
            </a:fld>
            <a:endParaRPr lang="pt-PT"/>
          </a:p>
        </p:txBody>
      </p:sp>
      <p:sp>
        <p:nvSpPr>
          <p:cNvPr id="6" name="Marcador de Posição do Rodapé 5">
            <a:extLst>
              <a:ext uri="{FF2B5EF4-FFF2-40B4-BE49-F238E27FC236}">
                <a16:creationId xmlns:a16="http://schemas.microsoft.com/office/drawing/2014/main" id="{4FCC7618-5AE5-46AD-BF59-CA61DF15CA3C}"/>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D3657ABA-C132-417A-B04B-6590B001AB19}"/>
              </a:ext>
            </a:extLst>
          </p:cNvPr>
          <p:cNvSpPr>
            <a:spLocks noGrp="1"/>
          </p:cNvSpPr>
          <p:nvPr>
            <p:ph type="sldNum" sz="quarter" idx="12"/>
          </p:nvPr>
        </p:nvSpPr>
        <p:spPr/>
        <p:txBody>
          <a:bodyPr/>
          <a:lstStyle/>
          <a:p>
            <a:fld id="{4C4BA81F-0BCF-44AA-9758-B03A4D86C620}" type="slidenum">
              <a:rPr lang="pt-PT" smtClean="0"/>
              <a:t>‹nº›</a:t>
            </a:fld>
            <a:endParaRPr lang="pt-PT"/>
          </a:p>
        </p:txBody>
      </p:sp>
    </p:spTree>
    <p:extLst>
      <p:ext uri="{BB962C8B-B14F-4D97-AF65-F5344CB8AC3E}">
        <p14:creationId xmlns:p14="http://schemas.microsoft.com/office/powerpoint/2010/main" val="303316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5FE781EB-351C-41C2-A0A1-A5A83BC283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DB033509-1EFA-4946-851F-1C8E0E575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AD60E9F8-B827-4DB9-8EC2-4CD2C09A51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8ACBB-9702-4EC1-9FBD-F08EEA982F45}" type="datetimeFigureOut">
              <a:rPr lang="pt-PT" smtClean="0"/>
              <a:t>19/07/2020</a:t>
            </a:fld>
            <a:endParaRPr lang="pt-PT"/>
          </a:p>
        </p:txBody>
      </p:sp>
      <p:sp>
        <p:nvSpPr>
          <p:cNvPr id="5" name="Marcador de Posição do Rodapé 4">
            <a:extLst>
              <a:ext uri="{FF2B5EF4-FFF2-40B4-BE49-F238E27FC236}">
                <a16:creationId xmlns:a16="http://schemas.microsoft.com/office/drawing/2014/main" id="{8DDDC063-1154-4CDF-B7BB-18A6B73BDE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E2E8550B-82AE-4E9B-B15D-0A4F6F4FE5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BA81F-0BCF-44AA-9758-B03A4D86C620}" type="slidenum">
              <a:rPr lang="pt-PT" smtClean="0"/>
              <a:t>‹nº›</a:t>
            </a:fld>
            <a:endParaRPr lang="pt-PT"/>
          </a:p>
        </p:txBody>
      </p:sp>
    </p:spTree>
    <p:extLst>
      <p:ext uri="{BB962C8B-B14F-4D97-AF65-F5344CB8AC3E}">
        <p14:creationId xmlns:p14="http://schemas.microsoft.com/office/powerpoint/2010/main" val="1324705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204E62-9E71-4725-B1B5-F92AC653371F}"/>
              </a:ext>
            </a:extLst>
          </p:cNvPr>
          <p:cNvSpPr>
            <a:spLocks noGrp="1"/>
          </p:cNvSpPr>
          <p:nvPr>
            <p:ph type="title"/>
          </p:nvPr>
        </p:nvSpPr>
        <p:spPr/>
        <p:txBody>
          <a:bodyPr/>
          <a:lstStyle/>
          <a:p>
            <a:pPr algn="ctr"/>
            <a:r>
              <a:rPr lang="pt-PT" b="1" dirty="0">
                <a:latin typeface="Times New Roman" panose="02020603050405020304" pitchFamily="18" charset="0"/>
                <a:cs typeface="Times New Roman" panose="02020603050405020304" pitchFamily="18" charset="0"/>
              </a:rPr>
              <a:t> AUDIO</a:t>
            </a:r>
          </a:p>
        </p:txBody>
      </p:sp>
      <p:pic>
        <p:nvPicPr>
          <p:cNvPr id="4" name="recording-20200719-162602">
            <a:hlinkClick r:id="" action="ppaction://media"/>
            <a:extLst>
              <a:ext uri="{FF2B5EF4-FFF2-40B4-BE49-F238E27FC236}">
                <a16:creationId xmlns:a16="http://schemas.microsoft.com/office/drawing/2014/main" id="{CA44E77D-B7F2-4446-B208-330427D6BCA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3695700"/>
            <a:ext cx="609600" cy="609600"/>
          </a:xfrm>
        </p:spPr>
      </p:pic>
    </p:spTree>
    <p:extLst>
      <p:ext uri="{BB962C8B-B14F-4D97-AF65-F5344CB8AC3E}">
        <p14:creationId xmlns:p14="http://schemas.microsoft.com/office/powerpoint/2010/main" val="177335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3499A-D3B0-4CF9-B8BC-7D2AC0FAC6B3}"/>
              </a:ext>
            </a:extLst>
          </p:cNvPr>
          <p:cNvSpPr>
            <a:spLocks noGrp="1"/>
          </p:cNvSpPr>
          <p:nvPr>
            <p:ph type="title"/>
          </p:nvPr>
        </p:nvSpPr>
        <p:spPr>
          <a:xfrm>
            <a:off x="838200" y="365125"/>
            <a:ext cx="10515600" cy="1460500"/>
          </a:xfrm>
        </p:spPr>
        <p:txBody>
          <a:bodyPr>
            <a:normAutofit/>
          </a:bodyPr>
          <a:lstStyle/>
          <a:p>
            <a:pPr algn="ctr"/>
            <a:r>
              <a:rPr lang="pt-PT" sz="2000" b="1" dirty="0">
                <a:latin typeface="Times New Roman" panose="02020603050405020304" pitchFamily="18" charset="0"/>
                <a:cs typeface="Times New Roman" panose="02020603050405020304" pitchFamily="18" charset="0"/>
              </a:rPr>
              <a:t>DEFORMED TRANSPARENT</a:t>
            </a:r>
            <a:br>
              <a:rPr lang="pt-PT" sz="2000" b="1" dirty="0">
                <a:latin typeface="Times New Roman" panose="02020603050405020304" pitchFamily="18" charset="0"/>
                <a:cs typeface="Times New Roman" panose="02020603050405020304" pitchFamily="18" charset="0"/>
              </a:rPr>
            </a:br>
            <a:r>
              <a:rPr lang="pt-PT" sz="2000" b="1" dirty="0">
                <a:latin typeface="Times New Roman" panose="02020603050405020304" pitchFamily="18" charset="0"/>
                <a:cs typeface="Times New Roman" panose="02020603050405020304" pitchFamily="18" charset="0"/>
              </a:rPr>
              <a:t>GIANT DEFORMED TRANSPARENT’S EYE         </a:t>
            </a:r>
          </a:p>
        </p:txBody>
      </p:sp>
      <p:sp>
        <p:nvSpPr>
          <p:cNvPr id="3" name="Marcador de Posição de Conteúdo 2">
            <a:extLst>
              <a:ext uri="{FF2B5EF4-FFF2-40B4-BE49-F238E27FC236}">
                <a16:creationId xmlns:a16="http://schemas.microsoft.com/office/drawing/2014/main" id="{8D749EA2-E659-4671-90C4-5046DAB520A5}"/>
              </a:ext>
            </a:extLst>
          </p:cNvPr>
          <p:cNvSpPr>
            <a:spLocks noGrp="1"/>
          </p:cNvSpPr>
          <p:nvPr>
            <p:ph idx="1"/>
          </p:nvPr>
        </p:nvSpPr>
        <p:spPr>
          <a:xfrm>
            <a:off x="221226" y="1825625"/>
            <a:ext cx="11503742" cy="4351338"/>
          </a:xfrm>
        </p:spPr>
        <p:txBody>
          <a:bodyPr/>
          <a:lstStyle/>
          <a:p>
            <a:pPr marL="0" marR="4445" indent="0" algn="just">
              <a:lnSpc>
                <a:spcPct val="100000"/>
              </a:lnSpc>
              <a:spcAft>
                <a:spcPts val="25"/>
              </a:spcAft>
              <a:buNone/>
            </a:pPr>
            <a:endParaRPr lang="pt-PT" sz="2000" dirty="0">
              <a:latin typeface="Times New Roman" panose="02020603050405020304" pitchFamily="18" charset="0"/>
              <a:ea typeface="Times New Roman" panose="02020603050405020304" pitchFamily="18" charset="0"/>
              <a:cs typeface="Times New Roman" panose="02020603050405020304" pitchFamily="18" charset="0"/>
            </a:endParaRPr>
          </a:p>
          <a:p>
            <a:pPr marR="4445" algn="just">
              <a:lnSpc>
                <a:spcPct val="100000"/>
              </a:lnSpc>
              <a:spcAft>
                <a:spcPts val="25"/>
              </a:spcAft>
            </a:pPr>
            <a:r>
              <a:rPr lang="pt-PT" sz="2000" dirty="0">
                <a:effectLst/>
                <a:latin typeface="Times New Roman" panose="02020603050405020304" pitchFamily="18" charset="0"/>
                <a:ea typeface="Times New Roman" panose="02020603050405020304" pitchFamily="18" charset="0"/>
                <a:cs typeface="Times New Roman" panose="02020603050405020304" pitchFamily="18" charset="0"/>
              </a:rPr>
              <a:t>Deformed Transparent’s  eye  controls their ways of seeing, and even can blind them.</a:t>
            </a:r>
            <a:r>
              <a:rPr lang="pt-PT"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2000" dirty="0">
                <a:effectLst/>
                <a:latin typeface="Times New Roman" panose="02020603050405020304" pitchFamily="18" charset="0"/>
                <a:ea typeface="Times New Roman" panose="02020603050405020304" pitchFamily="18" charset="0"/>
                <a:cs typeface="Times New Roman" panose="02020603050405020304" pitchFamily="18" charset="0"/>
              </a:rPr>
              <a:t>The appetites,    of men who hold power over digital science, create Deformed Transparent ‘s eye able to capture a great data information about beings and their surroundings.</a:t>
            </a:r>
          </a:p>
          <a:p>
            <a:pPr marR="4445" algn="just">
              <a:lnSpc>
                <a:spcPct val="100000"/>
              </a:lnSpc>
              <a:spcAft>
                <a:spcPts val="25"/>
              </a:spcAft>
            </a:pPr>
            <a:r>
              <a:rPr lang="pt-PT" sz="2000" dirty="0">
                <a:effectLst/>
                <a:latin typeface="Times New Roman" panose="02020603050405020304" pitchFamily="18" charset="0"/>
                <a:ea typeface="Times New Roman" panose="02020603050405020304" pitchFamily="18" charset="0"/>
                <a:cs typeface="Times New Roman" panose="02020603050405020304" pitchFamily="18" charset="0"/>
              </a:rPr>
              <a:t>Deformed Transparent ‘s eye has a particular moving nature that knows how to blind.</a:t>
            </a:r>
            <a:r>
              <a:rPr lang="pt-PT"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2000" dirty="0">
                <a:effectLst/>
                <a:latin typeface="Times New Roman" panose="02020603050405020304" pitchFamily="18" charset="0"/>
                <a:ea typeface="Times New Roman" panose="02020603050405020304" pitchFamily="18" charset="0"/>
                <a:cs typeface="Times New Roman" panose="02020603050405020304" pitchFamily="18" charset="0"/>
              </a:rPr>
              <a:t>He can be  anywhere. He can split his eye into several pieces without annihilating himself. This is to say that, he can separate his own eyeball in tiny flying peaces. He can, also, separate his iris from his retina, his iris from his pupil, and separate them from his sclera.</a:t>
            </a:r>
            <a:r>
              <a:rPr lang="pt-PT"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2000" dirty="0">
                <a:effectLst/>
                <a:latin typeface="Times New Roman" panose="02020603050405020304" pitchFamily="18" charset="0"/>
                <a:ea typeface="Times New Roman" panose="02020603050405020304" pitchFamily="18" charset="0"/>
                <a:cs typeface="Times New Roman" panose="02020603050405020304" pitchFamily="18" charset="0"/>
              </a:rPr>
              <a:t>These divided parts are able to capture a large number of information of beings and spaces and update it in nanoseconds. </a:t>
            </a:r>
          </a:p>
          <a:p>
            <a:pPr marR="4445" algn="just">
              <a:lnSpc>
                <a:spcPct val="100000"/>
              </a:lnSpc>
              <a:spcAft>
                <a:spcPts val="25"/>
              </a:spcAft>
            </a:pPr>
            <a:r>
              <a:rPr lang="pt-PT" sz="2000" dirty="0">
                <a:effectLst/>
                <a:latin typeface="Times New Roman" panose="02020603050405020304" pitchFamily="18" charset="0"/>
                <a:ea typeface="Times New Roman" panose="02020603050405020304" pitchFamily="18" charset="0"/>
              </a:rPr>
              <a:t>The giant Deformed Transparent ‘s eye is a very colored eye and can delight, and atract, when its pigmentation changes. Could be regarded as a friendly painting that fills the soul. </a:t>
            </a:r>
            <a:endParaRPr lang="pt-P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pt-PT" dirty="0"/>
          </a:p>
        </p:txBody>
      </p:sp>
    </p:spTree>
    <p:extLst>
      <p:ext uri="{BB962C8B-B14F-4D97-AF65-F5344CB8AC3E}">
        <p14:creationId xmlns:p14="http://schemas.microsoft.com/office/powerpoint/2010/main" val="2920305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A5BDF4-49B4-42DE-9194-3A725B872C85}"/>
              </a:ext>
            </a:extLst>
          </p:cNvPr>
          <p:cNvSpPr>
            <a:spLocks noGrp="1"/>
          </p:cNvSpPr>
          <p:nvPr>
            <p:ph type="title"/>
          </p:nvPr>
        </p:nvSpPr>
        <p:spPr/>
        <p:txBody>
          <a:bodyPr>
            <a:normAutofit/>
          </a:bodyPr>
          <a:lstStyle/>
          <a:p>
            <a:pPr algn="ctr"/>
            <a:r>
              <a:rPr lang="pt-PT" sz="2000" b="1" dirty="0">
                <a:latin typeface="Times New Roman" panose="02020603050405020304" pitchFamily="18" charset="0"/>
                <a:cs typeface="Times New Roman" panose="02020603050405020304" pitchFamily="18" charset="0"/>
              </a:rPr>
              <a:t>DEFORMED TRANSPARENT</a:t>
            </a:r>
            <a:br>
              <a:rPr lang="pt-PT" sz="2000" b="1" dirty="0">
                <a:latin typeface="Times New Roman" panose="02020603050405020304" pitchFamily="18" charset="0"/>
                <a:cs typeface="Times New Roman" panose="02020603050405020304" pitchFamily="18" charset="0"/>
              </a:rPr>
            </a:br>
            <a:r>
              <a:rPr lang="pt-PT" sz="2000" b="1" dirty="0">
                <a:latin typeface="Times New Roman" panose="02020603050405020304" pitchFamily="18" charset="0"/>
                <a:cs typeface="Times New Roman" panose="02020603050405020304" pitchFamily="18" charset="0"/>
              </a:rPr>
              <a:t>GIANT DEFORMED TRANSPARENT’S EYE</a:t>
            </a:r>
          </a:p>
        </p:txBody>
      </p:sp>
      <p:sp>
        <p:nvSpPr>
          <p:cNvPr id="3" name="Marcador de Posição de Conteúdo 2">
            <a:extLst>
              <a:ext uri="{FF2B5EF4-FFF2-40B4-BE49-F238E27FC236}">
                <a16:creationId xmlns:a16="http://schemas.microsoft.com/office/drawing/2014/main" id="{18F0789C-36D9-4A0B-A8D8-59311A285A39}"/>
              </a:ext>
            </a:extLst>
          </p:cNvPr>
          <p:cNvSpPr>
            <a:spLocks noGrp="1"/>
          </p:cNvSpPr>
          <p:nvPr>
            <p:ph idx="1"/>
          </p:nvPr>
        </p:nvSpPr>
        <p:spPr>
          <a:xfrm>
            <a:off x="838200" y="1825624"/>
            <a:ext cx="10515600" cy="5032375"/>
          </a:xfrm>
        </p:spPr>
        <p:txBody>
          <a:bodyPr>
            <a:normAutofit fontScale="85000" lnSpcReduction="20000"/>
          </a:bodyPr>
          <a:lstStyle/>
          <a:p>
            <a:r>
              <a:rPr lang="pt-PT"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Digital numeric inventors fill Deformed Transparent’s eye with information designs absorbing the energies of beings. Each part of this eye collects the characteristics of the species and the characteristics of the individuals even before their birth. This is how algorithms are selected according to availability and scientific needs. So, beings become laboratory databases in the same condition. This is how Deformed Transparent’s eye captures those data to make differentiated calculations towards the same objective, to enslave all beings. This eye is an eye that is born from the same mental image that human beings have been bringing for thousands of years. </a:t>
            </a:r>
          </a:p>
          <a:p>
            <a:r>
              <a:rPr lang="pt-PT"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eye is evolving through all of beings’ history. Although it makes it sound like drawing another story, it shows a design of that millenary same mental image. </a:t>
            </a:r>
          </a:p>
          <a:p>
            <a:r>
              <a:rPr lang="pt-PT"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Deformed Transparent ‘s eye sees, selectively, blisters and builds bubbles out of a voracious appetite.</a:t>
            </a:r>
            <a:r>
              <a:rPr lang="pt-PT"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PT"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 it sees that some countries live in bubbles organized, wrapped in sanitized films, that expel from their neighborhood other bubbles that they consider to be their dumpsters.</a:t>
            </a:r>
            <a:r>
              <a:rPr lang="pt-PT"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pt-PT" sz="2400" dirty="0">
                <a:solidFill>
                  <a:srgbClr val="000000"/>
                </a:solidFill>
                <a:effectLst/>
                <a:latin typeface="Times New Roman" panose="02020603050405020304" pitchFamily="18" charset="0"/>
                <a:ea typeface="Times New Roman" panose="02020603050405020304" pitchFamily="18" charset="0"/>
              </a:rPr>
              <a:t>The iris of Deformed Transparent’s eye points, setts, collects, transmits (through its special nutrient networks) attracts informational databases by stabilizing them in small membranes protecting them with its sclera.  </a:t>
            </a:r>
          </a:p>
          <a:p>
            <a:r>
              <a:rPr lang="pt-PT" sz="2400" dirty="0">
                <a:solidFill>
                  <a:srgbClr val="000000"/>
                </a:solidFill>
                <a:effectLst/>
                <a:latin typeface="Times New Roman" panose="02020603050405020304" pitchFamily="18" charset="0"/>
                <a:ea typeface="Times New Roman" panose="02020603050405020304" pitchFamily="18" charset="0"/>
              </a:rPr>
              <a:t>It may even be that Deformed Transparent’s eye is not spherical. This eye can put on movement all the parts that constitute itself: iris, retina pupil. It can launch them near the rings of Saturn, or in the orbits of the earth, or in another reality, or even in a bedroom, or in a cell phone, or in a citizen’s card, or in a street lamp, and now on a health watch bracelet, in smarter schools and so on.</a:t>
            </a:r>
            <a:endParaRPr lang="pt-PT"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pt-PT" sz="18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5549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63D75-5370-4154-A7D9-FBFFEBDF6222}"/>
              </a:ext>
            </a:extLst>
          </p:cNvPr>
          <p:cNvSpPr>
            <a:spLocks noGrp="1"/>
          </p:cNvSpPr>
          <p:nvPr>
            <p:ph type="title"/>
          </p:nvPr>
        </p:nvSpPr>
        <p:spPr/>
        <p:txBody>
          <a:bodyPr>
            <a:normAutofit/>
          </a:bodyPr>
          <a:lstStyle/>
          <a:p>
            <a:pPr algn="ctr"/>
            <a:r>
              <a:rPr lang="pt-PT" sz="2000" b="1" dirty="0">
                <a:latin typeface="Times New Roman" panose="02020603050405020304" pitchFamily="18" charset="0"/>
                <a:cs typeface="Times New Roman" panose="02020603050405020304" pitchFamily="18" charset="0"/>
              </a:rPr>
              <a:t>DEFORMED TRANSPARENT</a:t>
            </a:r>
            <a:br>
              <a:rPr lang="pt-PT" sz="2000" b="1" dirty="0">
                <a:latin typeface="Times New Roman" panose="02020603050405020304" pitchFamily="18" charset="0"/>
                <a:cs typeface="Times New Roman" panose="02020603050405020304" pitchFamily="18" charset="0"/>
              </a:rPr>
            </a:br>
            <a:r>
              <a:rPr lang="pt-PT" sz="2000" b="1" dirty="0">
                <a:latin typeface="Times New Roman" panose="02020603050405020304" pitchFamily="18" charset="0"/>
                <a:cs typeface="Times New Roman" panose="02020603050405020304" pitchFamily="18" charset="0"/>
              </a:rPr>
              <a:t>THE GARMENTS OF THE DEFORMED TRANSPARENT: BLADES</a:t>
            </a:r>
          </a:p>
        </p:txBody>
      </p:sp>
      <p:pic>
        <p:nvPicPr>
          <p:cNvPr id="4" name="Picture 1665">
            <a:extLst>
              <a:ext uri="{FF2B5EF4-FFF2-40B4-BE49-F238E27FC236}">
                <a16:creationId xmlns:a16="http://schemas.microsoft.com/office/drawing/2014/main" id="{182B7E84-4666-40C2-96A4-E4D947F3494C}"/>
              </a:ext>
            </a:extLst>
          </p:cNvPr>
          <p:cNvPicPr>
            <a:picLocks noGrp="1"/>
          </p:cNvPicPr>
          <p:nvPr>
            <p:ph idx="1"/>
          </p:nvPr>
        </p:nvPicPr>
        <p:blipFill>
          <a:blip r:embed="rId2"/>
          <a:stretch>
            <a:fillRect/>
          </a:stretch>
        </p:blipFill>
        <p:spPr>
          <a:xfrm>
            <a:off x="10123094" y="1027906"/>
            <a:ext cx="1404000" cy="2088000"/>
          </a:xfrm>
          <a:prstGeom prst="rect">
            <a:avLst/>
          </a:prstGeom>
        </p:spPr>
      </p:pic>
      <p:sp>
        <p:nvSpPr>
          <p:cNvPr id="6" name="CaixaDeTexto 5">
            <a:extLst>
              <a:ext uri="{FF2B5EF4-FFF2-40B4-BE49-F238E27FC236}">
                <a16:creationId xmlns:a16="http://schemas.microsoft.com/office/drawing/2014/main" id="{C378C83C-C14C-4FA7-A20B-1EE2E0A3211E}"/>
              </a:ext>
            </a:extLst>
          </p:cNvPr>
          <p:cNvSpPr txBox="1"/>
          <p:nvPr/>
        </p:nvSpPr>
        <p:spPr>
          <a:xfrm>
            <a:off x="838200" y="3182274"/>
            <a:ext cx="9284894" cy="3247043"/>
          </a:xfrm>
          <a:prstGeom prst="rect">
            <a:avLst/>
          </a:prstGeom>
          <a:noFill/>
        </p:spPr>
        <p:txBody>
          <a:bodyPr wrap="square">
            <a:spAutoFit/>
          </a:bodyPr>
          <a:lstStyle/>
          <a:p>
            <a:pPr marL="342900" marR="4445" indent="-342900">
              <a:spcAft>
                <a:spcPts val="155"/>
              </a:spcAft>
              <a:buFont typeface="Arial" panose="020B0604020202020204" pitchFamily="34" charset="0"/>
              <a:buChar char="•"/>
            </a:pP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Deformed Transparent’ garments are blades. Blades that remain fixed, or suddenly begin to undergo rotations, or begin to transplant one to the other. When transplanted the blades become thicker. </a:t>
            </a:r>
            <a:r>
              <a:rPr lang="pt-P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285750" marR="4445" indent="-285750">
              <a:spcAft>
                <a:spcPts val="155"/>
              </a:spcAft>
              <a:buFont typeface="Arial" panose="020B0604020202020204" pitchFamily="34" charset="0"/>
              <a:buChar char="•"/>
            </a:pP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It </a:t>
            </a: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can be seen a lot of images on those blades.</a:t>
            </a:r>
            <a:r>
              <a:rPr lang="pt-PT"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image who appears is that one of Chocalheiro with a skull inscribed on the back, coming from Lusitanian lands. He links Death to Life.</a:t>
            </a:r>
            <a:endParaRPr lang="pt-P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marR="4445" indent="-285750">
              <a:spcAft>
                <a:spcPts val="155"/>
              </a:spcAft>
              <a:buFont typeface="Arial" panose="020B0604020202020204" pitchFamily="34" charset="0"/>
              <a:buChar char="•"/>
            </a:pP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Deformed Transparent’s blades reache to make human beings turn around, until they all join up in algorithmic patterns. </a:t>
            </a:r>
          </a:p>
          <a:p>
            <a:pPr marL="285750" marR="4445" indent="-285750">
              <a:spcAft>
                <a:spcPts val="155"/>
              </a:spcAft>
              <a:buFont typeface="Arial" panose="020B0604020202020204" pitchFamily="34" charset="0"/>
              <a:buChar char="•"/>
            </a:pPr>
            <a:r>
              <a:rPr lang="pt-P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blades of Deformed Transparent know</a:t>
            </a: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t-P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also</a:t>
            </a:r>
            <a:r>
              <a:rPr lang="pt-PT" sz="2000" dirty="0">
                <a:solidFill>
                  <a:srgbClr val="000000"/>
                </a:solidFill>
                <a:effectLst/>
                <a:latin typeface="Times New Roman" panose="02020603050405020304" pitchFamily="18" charset="0"/>
                <a:ea typeface="Times New Roman" panose="02020603050405020304" pitchFamily="18" charset="0"/>
              </a:rPr>
              <a:t>, that the new wars will be provoked by viruses and bacteria.</a:t>
            </a:r>
          </a:p>
        </p:txBody>
      </p:sp>
    </p:spTree>
    <p:extLst>
      <p:ext uri="{BB962C8B-B14F-4D97-AF65-F5344CB8AC3E}">
        <p14:creationId xmlns:p14="http://schemas.microsoft.com/office/powerpoint/2010/main" val="3647234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C285A9-2C37-4C45-B78F-6115B44E2CDE}"/>
              </a:ext>
            </a:extLst>
          </p:cNvPr>
          <p:cNvSpPr>
            <a:spLocks noGrp="1"/>
          </p:cNvSpPr>
          <p:nvPr>
            <p:ph type="title"/>
          </p:nvPr>
        </p:nvSpPr>
        <p:spPr>
          <a:xfrm>
            <a:off x="838200" y="350377"/>
            <a:ext cx="11353800" cy="1325563"/>
          </a:xfrm>
        </p:spPr>
        <p:txBody>
          <a:bodyPr>
            <a:normAutofit/>
          </a:bodyPr>
          <a:lstStyle/>
          <a:p>
            <a:pPr algn="ctr"/>
            <a:r>
              <a:rPr lang="pt-PT" sz="2000" b="1" dirty="0">
                <a:latin typeface="Times New Roman" panose="02020603050405020304" pitchFamily="18" charset="0"/>
                <a:cs typeface="Times New Roman" panose="02020603050405020304" pitchFamily="18" charset="0"/>
              </a:rPr>
              <a:t>DEFORMED TRANSPARENT</a:t>
            </a:r>
            <a:br>
              <a:rPr lang="pt-PT" sz="2000" b="1" dirty="0">
                <a:latin typeface="Times New Roman" panose="02020603050405020304" pitchFamily="18" charset="0"/>
                <a:cs typeface="Times New Roman" panose="02020603050405020304" pitchFamily="18" charset="0"/>
              </a:rPr>
            </a:br>
            <a:r>
              <a:rPr lang="pt-PT" sz="2000" b="1" dirty="0">
                <a:latin typeface="Times New Roman" panose="02020603050405020304" pitchFamily="18" charset="0"/>
                <a:cs typeface="Times New Roman" panose="02020603050405020304" pitchFamily="18" charset="0"/>
              </a:rPr>
              <a:t>THE GARMENTS OF THE DEFORMED TRANSPARENT: BLADES</a:t>
            </a:r>
            <a:endParaRPr lang="pt-PT" sz="2000" dirty="0"/>
          </a:p>
        </p:txBody>
      </p:sp>
      <p:sp>
        <p:nvSpPr>
          <p:cNvPr id="3" name="Marcador de Posição de Conteúdo 2">
            <a:extLst>
              <a:ext uri="{FF2B5EF4-FFF2-40B4-BE49-F238E27FC236}">
                <a16:creationId xmlns:a16="http://schemas.microsoft.com/office/drawing/2014/main" id="{4AFF10FB-3615-4157-A304-D440A9A0358C}"/>
              </a:ext>
            </a:extLst>
          </p:cNvPr>
          <p:cNvSpPr>
            <a:spLocks noGrp="1"/>
          </p:cNvSpPr>
          <p:nvPr>
            <p:ph idx="1"/>
          </p:nvPr>
        </p:nvSpPr>
        <p:spPr/>
        <p:txBody>
          <a:bodyPr>
            <a:normAutofit/>
          </a:bodyPr>
          <a:lstStyle/>
          <a:p>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It will be able Deformed Transparent’ blades to map everything and manage it, through energy imbalance resulting from the loss of will of individuals.</a:t>
            </a:r>
            <a:r>
              <a:rPr lang="pt-PT"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Always following this loss of men will, these blades of Deformed Transparent’s garments will reveal the same symptomatologies, those of the appetites of men. </a:t>
            </a:r>
          </a:p>
          <a:p>
            <a:r>
              <a:rPr lang="pt-PT" sz="2000" dirty="0">
                <a:solidFill>
                  <a:srgbClr val="000000"/>
                </a:solidFill>
                <a:effectLst/>
                <a:latin typeface="Times New Roman" panose="02020603050405020304" pitchFamily="18" charset="0"/>
                <a:ea typeface="Times New Roman" panose="02020603050405020304" pitchFamily="18" charset="0"/>
              </a:rPr>
              <a:t>The reason for the existence of Deformed Transparent’s multiple blades gives him the possibility of reading patterns, related to an enormous database about men and other beings.</a:t>
            </a:r>
          </a:p>
          <a:p>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can think of how some Deformed Transparent’ blades see the eagerness of human bodies and their subjectivities to want to be imortal.</a:t>
            </a:r>
            <a:r>
              <a:rPr lang="pt-PT"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It may be seen from the image of the archaic stiletto.  (Figure below: Blades of Deformed Transparent</a:t>
            </a:r>
            <a:r>
              <a:rPr lang="pt-PT" sz="1800" dirty="0">
                <a:solidFill>
                  <a:srgbClr val="000000"/>
                </a:solidFill>
                <a:effectLst/>
                <a:latin typeface="Times New Roman" panose="02020603050405020304" pitchFamily="18" charset="0"/>
                <a:ea typeface="Times New Roman" panose="02020603050405020304" pitchFamily="18" charset="0"/>
              </a:rPr>
              <a:t>).</a:t>
            </a:r>
          </a:p>
          <a:p>
            <a:pPr marL="0" indent="0">
              <a:buNone/>
            </a:pPr>
            <a:endPar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pt-PT" sz="2000" dirty="0">
              <a:latin typeface="Times New Roman" panose="02020603050405020304" pitchFamily="18" charset="0"/>
              <a:cs typeface="Times New Roman" panose="02020603050405020304" pitchFamily="18" charset="0"/>
            </a:endParaRPr>
          </a:p>
        </p:txBody>
      </p:sp>
      <p:pic>
        <p:nvPicPr>
          <p:cNvPr id="7" name="Imagem 6">
            <a:extLst>
              <a:ext uri="{FF2B5EF4-FFF2-40B4-BE49-F238E27FC236}">
                <a16:creationId xmlns:a16="http://schemas.microsoft.com/office/drawing/2014/main" id="{4DBEFCC3-7029-44CE-AFB5-AA55589D9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6721" y="4340963"/>
            <a:ext cx="1031832" cy="1836000"/>
          </a:xfrm>
          <a:prstGeom prst="rect">
            <a:avLst/>
          </a:prstGeom>
        </p:spPr>
      </p:pic>
    </p:spTree>
    <p:extLst>
      <p:ext uri="{BB962C8B-B14F-4D97-AF65-F5344CB8AC3E}">
        <p14:creationId xmlns:p14="http://schemas.microsoft.com/office/powerpoint/2010/main" val="847911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C0D30E-C04F-4D79-B8AE-9562B8B06182}"/>
              </a:ext>
            </a:extLst>
          </p:cNvPr>
          <p:cNvSpPr>
            <a:spLocks noGrp="1"/>
          </p:cNvSpPr>
          <p:nvPr>
            <p:ph type="title"/>
          </p:nvPr>
        </p:nvSpPr>
        <p:spPr/>
        <p:txBody>
          <a:bodyPr/>
          <a:lstStyle/>
          <a:p>
            <a:pPr algn="ctr"/>
            <a:r>
              <a:rPr lang="pt-PT" dirty="0"/>
              <a:t> </a:t>
            </a:r>
            <a:r>
              <a:rPr lang="pt-PT" sz="2000" b="1" dirty="0">
                <a:latin typeface="Times New Roman" panose="02020603050405020304" pitchFamily="18" charset="0"/>
                <a:cs typeface="Times New Roman" panose="02020603050405020304" pitchFamily="18" charset="0"/>
              </a:rPr>
              <a:t>DEFORMED TRANSPARENT: </a:t>
            </a:r>
            <a:br>
              <a:rPr lang="pt-PT" sz="2000" b="1" dirty="0">
                <a:latin typeface="Times New Roman" panose="02020603050405020304" pitchFamily="18" charset="0"/>
                <a:cs typeface="Times New Roman" panose="02020603050405020304" pitchFamily="18" charset="0"/>
              </a:rPr>
            </a:br>
            <a:r>
              <a:rPr lang="pt-PT" sz="2000" b="1" dirty="0">
                <a:latin typeface="Times New Roman" panose="02020603050405020304" pitchFamily="18" charset="0"/>
                <a:cs typeface="Times New Roman" panose="02020603050405020304" pitchFamily="18" charset="0"/>
              </a:rPr>
              <a:t>VIRTUAL STILETTO</a:t>
            </a:r>
          </a:p>
        </p:txBody>
      </p:sp>
      <p:pic>
        <p:nvPicPr>
          <p:cNvPr id="4" name="Picture 2160">
            <a:extLst>
              <a:ext uri="{FF2B5EF4-FFF2-40B4-BE49-F238E27FC236}">
                <a16:creationId xmlns:a16="http://schemas.microsoft.com/office/drawing/2014/main" id="{FB28ED55-920B-4FA9-BF9F-FCBC12F92591}"/>
              </a:ext>
            </a:extLst>
          </p:cNvPr>
          <p:cNvPicPr>
            <a:picLocks noGrp="1"/>
          </p:cNvPicPr>
          <p:nvPr>
            <p:ph idx="1"/>
          </p:nvPr>
        </p:nvPicPr>
        <p:blipFill>
          <a:blip r:embed="rId2"/>
          <a:stretch>
            <a:fillRect/>
          </a:stretch>
        </p:blipFill>
        <p:spPr>
          <a:xfrm>
            <a:off x="4843493" y="2026278"/>
            <a:ext cx="2772000" cy="3852000"/>
          </a:xfrm>
          <a:prstGeom prst="rect">
            <a:avLst/>
          </a:prstGeom>
        </p:spPr>
      </p:pic>
    </p:spTree>
    <p:extLst>
      <p:ext uri="{BB962C8B-B14F-4D97-AF65-F5344CB8AC3E}">
        <p14:creationId xmlns:p14="http://schemas.microsoft.com/office/powerpoint/2010/main" val="288270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862B8-FC05-43B2-A064-897A8EA30ECF}"/>
              </a:ext>
            </a:extLst>
          </p:cNvPr>
          <p:cNvSpPr>
            <a:spLocks noGrp="1"/>
          </p:cNvSpPr>
          <p:nvPr>
            <p:ph type="title"/>
          </p:nvPr>
        </p:nvSpPr>
        <p:spPr/>
        <p:txBody>
          <a:bodyPr>
            <a:normAutofit/>
          </a:bodyPr>
          <a:lstStyle/>
          <a:p>
            <a:pPr algn="ctr"/>
            <a:r>
              <a:rPr lang="pt-PT" sz="2000" b="1" dirty="0">
                <a:latin typeface="Times New Roman" panose="02020603050405020304" pitchFamily="18" charset="0"/>
                <a:cs typeface="Times New Roman" panose="02020603050405020304" pitchFamily="18" charset="0"/>
              </a:rPr>
              <a:t>DEFORMED TRANSPARENT:</a:t>
            </a:r>
            <a:br>
              <a:rPr lang="pt-PT" sz="2000" b="1" dirty="0">
                <a:latin typeface="Times New Roman" panose="02020603050405020304" pitchFamily="18" charset="0"/>
                <a:cs typeface="Times New Roman" panose="02020603050405020304" pitchFamily="18" charset="0"/>
              </a:rPr>
            </a:br>
            <a:r>
              <a:rPr lang="pt-PT" sz="2000" b="1" dirty="0">
                <a:latin typeface="Times New Roman" panose="02020603050405020304" pitchFamily="18" charset="0"/>
                <a:cs typeface="Times New Roman" panose="02020603050405020304" pitchFamily="18" charset="0"/>
              </a:rPr>
              <a:t>VIRTUAL STILETTO</a:t>
            </a:r>
          </a:p>
        </p:txBody>
      </p:sp>
      <p:sp>
        <p:nvSpPr>
          <p:cNvPr id="3" name="Marcador de Posição de Conteúdo 2">
            <a:extLst>
              <a:ext uri="{FF2B5EF4-FFF2-40B4-BE49-F238E27FC236}">
                <a16:creationId xmlns:a16="http://schemas.microsoft.com/office/drawing/2014/main" id="{63F83D51-65FD-47C3-88F3-E55C583C86E1}"/>
              </a:ext>
            </a:extLst>
          </p:cNvPr>
          <p:cNvSpPr>
            <a:spLocks noGrp="1"/>
          </p:cNvSpPr>
          <p:nvPr>
            <p:ph idx="1"/>
          </p:nvPr>
        </p:nvSpPr>
        <p:spPr>
          <a:xfrm>
            <a:off x="838200" y="1533832"/>
            <a:ext cx="10515600" cy="4852220"/>
          </a:xfrm>
        </p:spPr>
        <p:txBody>
          <a:bodyPr>
            <a:normAutofit fontScale="92500" lnSpcReduction="20000"/>
          </a:bodyPr>
          <a:lstStyle/>
          <a:p>
            <a:pPr>
              <a:lnSpc>
                <a:spcPct val="100000"/>
              </a:lnSpc>
            </a:pPr>
            <a:r>
              <a:rPr lang="pt-P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Deformed Transparent’s stiletto can dissect human society to eliminate the elderly and eliminate entire populations of living beings.</a:t>
            </a:r>
            <a:r>
              <a:rPr lang="pt-PT"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R="4445" algn="l">
              <a:lnSpc>
                <a:spcPct val="100000"/>
              </a:lnSpc>
              <a:spcAft>
                <a:spcPts val="25"/>
              </a:spcAft>
              <a:tabLst>
                <a:tab pos="2568575" algn="ctr"/>
              </a:tabLst>
            </a:pPr>
            <a:r>
              <a:rPr lang="pt-P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Deformed Transparent uses a virtual stiletto to maintain his “body”. This stiletto generates all kinesis of his blades, absorbing more and more information</a:t>
            </a: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 well as   designs spaces and places.</a:t>
            </a:r>
            <a:r>
              <a:rPr lang="pt-PT"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R="4445" algn="l">
              <a:lnSpc>
                <a:spcPct val="100000"/>
              </a:lnSpc>
              <a:spcAft>
                <a:spcPts val="25"/>
              </a:spcAft>
              <a:tabLst>
                <a:tab pos="2568575" algn="ctr"/>
              </a:tabLst>
            </a:pPr>
            <a:r>
              <a:rPr lang="pt-P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virtual stiletto seems to make Deformed Transparent learn faster.  </a:t>
            </a:r>
          </a:p>
          <a:p>
            <a:pPr marL="292100" marR="4445" indent="-285750" algn="just">
              <a:lnSpc>
                <a:spcPct val="100000"/>
              </a:lnSpc>
              <a:spcAft>
                <a:spcPts val="25"/>
              </a:spcAft>
            </a:pPr>
            <a:r>
              <a:rPr lang="pt-P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virtual stiletto allows him to have a more accurate image of the substance of time, and density of distance. </a:t>
            </a:r>
          </a:p>
          <a:p>
            <a:pPr marL="292100" marR="4445" indent="-285750" algn="just">
              <a:lnSpc>
                <a:spcPct val="100000"/>
              </a:lnSpc>
              <a:spcAft>
                <a:spcPts val="25"/>
              </a:spcAft>
            </a:pPr>
            <a:r>
              <a:rPr lang="pt-PT" sz="2200" dirty="0">
                <a:solidFill>
                  <a:srgbClr val="000000"/>
                </a:solidFill>
                <a:effectLst/>
                <a:latin typeface="Times New Roman" panose="02020603050405020304" pitchFamily="18" charset="0"/>
                <a:ea typeface="Times New Roman" panose="02020603050405020304" pitchFamily="18" charset="0"/>
              </a:rPr>
              <a:t>Deformed Transparent is armed with an important iconotemporality stiletto and he projects invisible blades, from his garment, making them rotate in the middle of the human beings. Through the human movements, sometimes, he can escape to their minds and sometimes being part of them. </a:t>
            </a:r>
          </a:p>
          <a:p>
            <a:pPr marL="292100" marR="4445" indent="-285750" algn="just">
              <a:lnSpc>
                <a:spcPct val="100000"/>
              </a:lnSpc>
              <a:spcAft>
                <a:spcPts val="25"/>
              </a:spcAft>
            </a:pPr>
            <a:r>
              <a:rPr lang="pt-P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this moment of pandemic, Deformed Transparent’s virtual stiletto can work more freely.</a:t>
            </a:r>
            <a:r>
              <a:rPr lang="pt-PT"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P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It can design up faster orbital motion satellites under more ideal conditions to acquire more easily databases of Earth and Universe. </a:t>
            </a:r>
          </a:p>
          <a:p>
            <a:pPr marL="6350" marR="4445" indent="0" algn="just">
              <a:lnSpc>
                <a:spcPct val="100000"/>
              </a:lnSpc>
              <a:spcAft>
                <a:spcPts val="25"/>
              </a:spcAft>
              <a:buNone/>
            </a:pPr>
            <a:endPar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pt-PT" sz="1800" dirty="0">
                <a:solidFill>
                  <a:srgbClr val="000000"/>
                </a:solidFill>
                <a:effectLst/>
                <a:latin typeface="Calibri" panose="020F0502020204030204" pitchFamily="34" charset="0"/>
                <a:ea typeface="Calibri" panose="020F0502020204030204" pitchFamily="34" charset="0"/>
              </a:rPr>
              <a:t> </a:t>
            </a:r>
            <a:endParaRPr lang="pt-P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636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E55D96-DF88-427F-BF37-5DF39D6AAD4D}"/>
              </a:ext>
            </a:extLst>
          </p:cNvPr>
          <p:cNvSpPr>
            <a:spLocks noGrp="1"/>
          </p:cNvSpPr>
          <p:nvPr>
            <p:ph type="title"/>
          </p:nvPr>
        </p:nvSpPr>
        <p:spPr/>
        <p:txBody>
          <a:bodyPr>
            <a:normAutofit/>
          </a:bodyPr>
          <a:lstStyle/>
          <a:p>
            <a:pPr algn="ctr"/>
            <a:r>
              <a:rPr lang="pt-PT" sz="2000" b="1" dirty="0">
                <a:latin typeface="Times New Roman" panose="02020603050405020304" pitchFamily="18" charset="0"/>
                <a:cs typeface="Times New Roman" panose="02020603050405020304" pitchFamily="18" charset="0"/>
              </a:rPr>
              <a:t>DEFORMED TRANSPARENT:</a:t>
            </a:r>
            <a:br>
              <a:rPr lang="pt-PT" sz="2000" b="1" dirty="0">
                <a:latin typeface="Times New Roman" panose="02020603050405020304" pitchFamily="18" charset="0"/>
                <a:cs typeface="Times New Roman" panose="02020603050405020304" pitchFamily="18" charset="0"/>
              </a:rPr>
            </a:br>
            <a:r>
              <a:rPr lang="pt-PT" sz="2000" b="1" dirty="0">
                <a:latin typeface="Times New Roman" panose="02020603050405020304" pitchFamily="18" charset="0"/>
                <a:cs typeface="Times New Roman" panose="02020603050405020304" pitchFamily="18" charset="0"/>
              </a:rPr>
              <a:t>VIRTUAL STILETTO</a:t>
            </a:r>
          </a:p>
        </p:txBody>
      </p:sp>
      <p:sp>
        <p:nvSpPr>
          <p:cNvPr id="3" name="Marcador de Posição de Conteúdo 2">
            <a:extLst>
              <a:ext uri="{FF2B5EF4-FFF2-40B4-BE49-F238E27FC236}">
                <a16:creationId xmlns:a16="http://schemas.microsoft.com/office/drawing/2014/main" id="{31591CAA-7979-495A-BF0E-726AD17254AA}"/>
              </a:ext>
            </a:extLst>
          </p:cNvPr>
          <p:cNvSpPr>
            <a:spLocks noGrp="1"/>
          </p:cNvSpPr>
          <p:nvPr>
            <p:ph idx="1"/>
          </p:nvPr>
        </p:nvSpPr>
        <p:spPr>
          <a:xfrm>
            <a:off x="838200" y="2064774"/>
            <a:ext cx="10515600" cy="4112189"/>
          </a:xfrm>
        </p:spPr>
        <p:txBody>
          <a:bodyPr>
            <a:normAutofit/>
          </a:bodyPr>
          <a:lstStyle/>
          <a:p>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virtual stiletto equates everyone to the same insignificance, to informational database.</a:t>
            </a:r>
            <a:r>
              <a:rPr lang="pt-PT" sz="2000" dirty="0">
                <a:solidFill>
                  <a:srgbClr val="32485F"/>
                </a:solidFill>
                <a:effectLst/>
                <a:latin typeface="Times New Roman" panose="02020603050405020304" pitchFamily="18" charset="0"/>
                <a:ea typeface="Tahoma" panose="020B0604030504040204" pitchFamily="34" charset="0"/>
                <a:cs typeface="Times New Roman" panose="02020603050405020304" pitchFamily="18" charset="0"/>
              </a:rPr>
              <a:t> </a:t>
            </a:r>
          </a:p>
          <a:p>
            <a:r>
              <a:rPr lang="pt-P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irtual stiletto is seeing the symptom of a certain imbalance between human beings, and not focusing on their syndrome, that seems be useful to him. </a:t>
            </a:r>
          </a:p>
          <a:p>
            <a:r>
              <a:rPr lang="pt-PT" sz="2000" dirty="0">
                <a:solidFill>
                  <a:srgbClr val="000000"/>
                </a:solidFill>
                <a:latin typeface="Times New Roman" panose="02020603050405020304" pitchFamily="18" charset="0"/>
                <a:ea typeface="Times New Roman" panose="02020603050405020304" pitchFamily="18" charset="0"/>
              </a:rPr>
              <a:t>Will </a:t>
            </a:r>
            <a:r>
              <a:rPr lang="pt-PT" sz="2000" dirty="0">
                <a:solidFill>
                  <a:srgbClr val="000000"/>
                </a:solidFill>
                <a:effectLst/>
                <a:latin typeface="Times New Roman" panose="02020603050405020304" pitchFamily="18" charset="0"/>
                <a:ea typeface="Times New Roman" panose="02020603050405020304" pitchFamily="18" charset="0"/>
              </a:rPr>
              <a:t>Deformed Transparent’s virtual stiletto be able to transform paradises into deserts of times?</a:t>
            </a:r>
            <a:r>
              <a:rPr lang="pt-PT" sz="2000" b="1" dirty="0">
                <a:solidFill>
                  <a:srgbClr val="000000"/>
                </a:solidFill>
                <a:effectLst/>
                <a:latin typeface="Times New Roman" panose="02020603050405020304" pitchFamily="18" charset="0"/>
                <a:ea typeface="Times New Roman" panose="02020603050405020304" pitchFamily="18" charset="0"/>
              </a:rPr>
              <a:t> </a:t>
            </a:r>
          </a:p>
          <a:p>
            <a:r>
              <a:rPr lang="pt-PT" sz="2000" dirty="0">
                <a:solidFill>
                  <a:srgbClr val="32485F"/>
                </a:solidFill>
                <a:effectLst/>
                <a:latin typeface="Times New Roman" panose="02020603050405020304" pitchFamily="18" charset="0"/>
                <a:ea typeface="Tahoma" panose="020B0604030504040204" pitchFamily="34" charset="0"/>
                <a:cs typeface="Times New Roman" panose="02020603050405020304" pitchFamily="18" charset="0"/>
              </a:rPr>
              <a:t> </a:t>
            </a:r>
            <a:r>
              <a:rPr lang="pt-PT" sz="2000" dirty="0">
                <a:solidFill>
                  <a:srgbClr val="000000"/>
                </a:solidFill>
                <a:effectLst/>
                <a:latin typeface="Times New Roman" panose="02020603050405020304" pitchFamily="18" charset="0"/>
                <a:ea typeface="Times New Roman" panose="02020603050405020304" pitchFamily="18" charset="0"/>
              </a:rPr>
              <a:t>By the time of the end of Covid-19 something will have changed, that is for sure. But what change will be able to make this virtual stiletto? </a:t>
            </a:r>
          </a:p>
          <a:p>
            <a:r>
              <a:rPr lang="pt-PT" sz="2000" dirty="0">
                <a:solidFill>
                  <a:srgbClr val="000000"/>
                </a:solidFill>
                <a:latin typeface="Times New Roman" panose="02020603050405020304" pitchFamily="18" charset="0"/>
                <a:ea typeface="Times New Roman" panose="02020603050405020304" pitchFamily="18" charset="0"/>
              </a:rPr>
              <a:t>Is it possible </a:t>
            </a:r>
            <a:r>
              <a:rPr lang="pt-PT" sz="2000" dirty="0">
                <a:solidFill>
                  <a:srgbClr val="000000"/>
                </a:solidFill>
                <a:effectLst/>
                <a:latin typeface="Times New Roman" panose="02020603050405020304" pitchFamily="18" charset="0"/>
                <a:ea typeface="Times New Roman" panose="02020603050405020304" pitchFamily="18" charset="0"/>
              </a:rPr>
              <a:t>that the future virologic and bacteriological wars will be more profitable until all information on all beings is collected in Deformed Transparent database?</a:t>
            </a:r>
          </a:p>
          <a:p>
            <a:pPr marL="0" indent="0">
              <a:buNone/>
            </a:pPr>
            <a:endParaRPr lang="pt-PT" sz="2000" dirty="0">
              <a:effectLst/>
              <a:latin typeface="Times New Roman" panose="02020603050405020304" pitchFamily="18" charset="0"/>
              <a:ea typeface="Times New Roman" panose="02020603050405020304" pitchFamily="18" charset="0"/>
            </a:endParaRPr>
          </a:p>
          <a:p>
            <a:pPr marL="0" indent="0">
              <a:buNone/>
            </a:pPr>
            <a:r>
              <a:rPr lang="pt-PT" sz="2000" dirty="0">
                <a:solidFill>
                  <a:srgbClr val="000000"/>
                </a:solidFill>
                <a:effectLst/>
                <a:latin typeface="Times New Roman" panose="02020603050405020304" pitchFamily="18" charset="0"/>
                <a:ea typeface="Times New Roman" panose="02020603050405020304" pitchFamily="18" charset="0"/>
              </a:rPr>
              <a:t> </a:t>
            </a:r>
          </a:p>
          <a:p>
            <a:endPar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pt-PT" dirty="0"/>
          </a:p>
        </p:txBody>
      </p:sp>
    </p:spTree>
    <p:extLst>
      <p:ext uri="{BB962C8B-B14F-4D97-AF65-F5344CB8AC3E}">
        <p14:creationId xmlns:p14="http://schemas.microsoft.com/office/powerpoint/2010/main" val="58397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614874-1260-4009-B7E6-21B63F5BD6FD}"/>
              </a:ext>
            </a:extLst>
          </p:cNvPr>
          <p:cNvSpPr>
            <a:spLocks noGrp="1"/>
          </p:cNvSpPr>
          <p:nvPr>
            <p:ph type="title"/>
          </p:nvPr>
        </p:nvSpPr>
        <p:spPr/>
        <p:txBody>
          <a:bodyPr>
            <a:normAutofit/>
          </a:bodyPr>
          <a:lstStyle/>
          <a:p>
            <a:pPr algn="ctr"/>
            <a:r>
              <a:rPr lang="pt-PT" sz="2000" b="1" dirty="0">
                <a:latin typeface="Times New Roman" panose="02020603050405020304" pitchFamily="18" charset="0"/>
                <a:cs typeface="Times New Roman" panose="02020603050405020304" pitchFamily="18" charset="0"/>
              </a:rPr>
              <a:t>SOME WORDS MORE</a:t>
            </a:r>
          </a:p>
        </p:txBody>
      </p:sp>
      <p:pic>
        <p:nvPicPr>
          <p:cNvPr id="4" name="Picture 2620">
            <a:extLst>
              <a:ext uri="{FF2B5EF4-FFF2-40B4-BE49-F238E27FC236}">
                <a16:creationId xmlns:a16="http://schemas.microsoft.com/office/drawing/2014/main" id="{3D2AA91F-BC8E-4D37-903E-5E0DC49F7B4E}"/>
              </a:ext>
            </a:extLst>
          </p:cNvPr>
          <p:cNvPicPr>
            <a:picLocks noGrp="1"/>
          </p:cNvPicPr>
          <p:nvPr>
            <p:ph idx="1"/>
          </p:nvPr>
        </p:nvPicPr>
        <p:blipFill>
          <a:blip r:embed="rId2"/>
          <a:stretch>
            <a:fillRect/>
          </a:stretch>
        </p:blipFill>
        <p:spPr>
          <a:xfrm>
            <a:off x="2846250" y="2604875"/>
            <a:ext cx="2340000" cy="3888000"/>
          </a:xfrm>
          <a:prstGeom prst="rect">
            <a:avLst/>
          </a:prstGeom>
        </p:spPr>
      </p:pic>
      <p:pic>
        <p:nvPicPr>
          <p:cNvPr id="5" name="Picture 2622">
            <a:extLst>
              <a:ext uri="{FF2B5EF4-FFF2-40B4-BE49-F238E27FC236}">
                <a16:creationId xmlns:a16="http://schemas.microsoft.com/office/drawing/2014/main" id="{9D956159-663D-49A6-96F9-A32B85D7E5FA}"/>
              </a:ext>
            </a:extLst>
          </p:cNvPr>
          <p:cNvPicPr/>
          <p:nvPr/>
        </p:nvPicPr>
        <p:blipFill>
          <a:blip r:embed="rId3"/>
          <a:stretch>
            <a:fillRect/>
          </a:stretch>
        </p:blipFill>
        <p:spPr>
          <a:xfrm>
            <a:off x="8326816" y="2281380"/>
            <a:ext cx="1821180" cy="3239135"/>
          </a:xfrm>
          <a:prstGeom prst="rect">
            <a:avLst/>
          </a:prstGeom>
        </p:spPr>
      </p:pic>
      <p:sp>
        <p:nvSpPr>
          <p:cNvPr id="7" name="CaixaDeTexto 6">
            <a:extLst>
              <a:ext uri="{FF2B5EF4-FFF2-40B4-BE49-F238E27FC236}">
                <a16:creationId xmlns:a16="http://schemas.microsoft.com/office/drawing/2014/main" id="{70CF84FA-65AF-4CE8-9670-6C698AC8B808}"/>
              </a:ext>
            </a:extLst>
          </p:cNvPr>
          <p:cNvSpPr txBox="1"/>
          <p:nvPr/>
        </p:nvSpPr>
        <p:spPr>
          <a:xfrm>
            <a:off x="5186250" y="3229106"/>
            <a:ext cx="6612459" cy="3094373"/>
          </a:xfrm>
          <a:prstGeom prst="rect">
            <a:avLst/>
          </a:prstGeom>
          <a:noFill/>
        </p:spPr>
        <p:txBody>
          <a:bodyPr wrap="square">
            <a:spAutoFit/>
          </a:bodyPr>
          <a:lstStyle/>
          <a:p>
            <a:pPr marL="6350" marR="4445" indent="-6350" algn="l">
              <a:lnSpc>
                <a:spcPct val="103000"/>
              </a:lnSpc>
              <a:spcAft>
                <a:spcPts val="20"/>
              </a:spcAft>
            </a:pPr>
            <a:endParaRPr lang="pt-PT" sz="1000" dirty="0">
              <a:solidFill>
                <a:srgbClr val="000000"/>
              </a:solidFill>
              <a:effectLst/>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effectLst/>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effectLst/>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effectLst/>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effectLst/>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effectLst/>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effectLst/>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effectLst/>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endParaRPr lang="pt-PT" sz="1000" dirty="0">
              <a:solidFill>
                <a:srgbClr val="000000"/>
              </a:solidFill>
              <a:effectLst/>
              <a:latin typeface="Times New Roman" panose="02020603050405020304" pitchFamily="18" charset="0"/>
              <a:ea typeface="Times New Roman" panose="02020603050405020304" pitchFamily="18" charset="0"/>
            </a:endParaRPr>
          </a:p>
          <a:p>
            <a:pPr marL="6350" marR="4445" indent="-6350" algn="l">
              <a:lnSpc>
                <a:spcPct val="103000"/>
              </a:lnSpc>
              <a:spcAft>
                <a:spcPts val="20"/>
              </a:spcAft>
            </a:pPr>
            <a:r>
              <a:rPr lang="pt-PT" sz="1000" dirty="0">
                <a:solidFill>
                  <a:srgbClr val="000000"/>
                </a:solidFill>
                <a:effectLst/>
                <a:latin typeface="Times New Roman" panose="02020603050405020304" pitchFamily="18" charset="0"/>
                <a:ea typeface="Times New Roman" panose="02020603050405020304" pitchFamily="18" charset="0"/>
              </a:rPr>
              <a:t>Figure 6.Condition.                                                                         Figure 7. V-2. </a:t>
            </a:r>
            <a:endParaRPr lang="pt-PT" sz="1200" dirty="0">
              <a:solidFill>
                <a:srgbClr val="000000"/>
              </a:solidFill>
              <a:effectLst/>
              <a:latin typeface="Times New Roman" panose="02020603050405020304" pitchFamily="18" charset="0"/>
              <a:ea typeface="Times New Roman" panose="02020603050405020304" pitchFamily="18" charset="0"/>
            </a:endParaRPr>
          </a:p>
          <a:p>
            <a:pPr marL="6350" marR="4445" indent="-6350" algn="l">
              <a:lnSpc>
                <a:spcPct val="103000"/>
              </a:lnSpc>
              <a:spcAft>
                <a:spcPts val="130"/>
              </a:spcAft>
            </a:pPr>
            <a:r>
              <a:rPr lang="pt-PT" sz="1000" dirty="0">
                <a:solidFill>
                  <a:srgbClr val="000000"/>
                </a:solidFill>
                <a:effectLst/>
                <a:latin typeface="Times New Roman" panose="02020603050405020304" pitchFamily="18" charset="0"/>
                <a:ea typeface="Times New Roman" panose="02020603050405020304" pitchFamily="18" charset="0"/>
              </a:rPr>
              <a:t> Alexandra Gonçalves. Coimbra. 2016.                                           Alexandra Gonçalves. São Paulo. 2019. </a:t>
            </a:r>
            <a:endParaRPr lang="pt-PT" sz="1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1834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FE85B2-A4E8-4CD4-8FE8-623D1F8A751F}"/>
              </a:ext>
            </a:extLst>
          </p:cNvPr>
          <p:cNvSpPr>
            <a:spLocks noGrp="1"/>
          </p:cNvSpPr>
          <p:nvPr>
            <p:ph type="title"/>
          </p:nvPr>
        </p:nvSpPr>
        <p:spPr/>
        <p:txBody>
          <a:bodyPr>
            <a:normAutofit/>
          </a:bodyPr>
          <a:lstStyle/>
          <a:p>
            <a:pPr algn="ctr"/>
            <a:r>
              <a:rPr lang="pt-PT" sz="2000" b="1" dirty="0">
                <a:latin typeface="Times New Roman" panose="02020603050405020304" pitchFamily="18" charset="0"/>
                <a:cs typeface="Times New Roman" panose="02020603050405020304" pitchFamily="18" charset="0"/>
              </a:rPr>
              <a:t>SOME OTHER WORDS MORE</a:t>
            </a:r>
          </a:p>
        </p:txBody>
      </p:sp>
      <p:sp>
        <p:nvSpPr>
          <p:cNvPr id="3" name="Marcador de Posição de Conteúdo 2">
            <a:extLst>
              <a:ext uri="{FF2B5EF4-FFF2-40B4-BE49-F238E27FC236}">
                <a16:creationId xmlns:a16="http://schemas.microsoft.com/office/drawing/2014/main" id="{6F4FF40F-57B5-4A1B-BED8-BED15432D8C5}"/>
              </a:ext>
            </a:extLst>
          </p:cNvPr>
          <p:cNvSpPr>
            <a:spLocks noGrp="1"/>
          </p:cNvSpPr>
          <p:nvPr>
            <p:ph idx="1"/>
          </p:nvPr>
        </p:nvSpPr>
        <p:spPr>
          <a:xfrm>
            <a:off x="838200" y="1460090"/>
            <a:ext cx="10515600" cy="5032785"/>
          </a:xfrm>
        </p:spPr>
        <p:txBody>
          <a:bodyPr>
            <a:noAutofit/>
          </a:bodyPr>
          <a:lstStyle/>
          <a:p>
            <a:pPr marL="6350" marR="4445" indent="0" algn="just">
              <a:lnSpc>
                <a:spcPct val="100000"/>
              </a:lnSpc>
              <a:spcAft>
                <a:spcPts val="25"/>
              </a:spcAft>
              <a:buNone/>
            </a:pPr>
            <a:r>
              <a:rPr lang="pt-PT" sz="2000" dirty="0">
                <a:solidFill>
                  <a:srgbClr val="000000"/>
                </a:solidFill>
                <a:effectLst/>
                <a:latin typeface="Times New Roman" panose="02020603050405020304" pitchFamily="18" charset="0"/>
                <a:ea typeface="Times New Roman" panose="02020603050405020304" pitchFamily="18" charset="0"/>
              </a:rPr>
              <a:t>Thinking about what will arise after the covid-19 pandemic necessarily requires another way of thinking about the lives of all beings. Deformed Transparent, armed with a virtual stiletto, will design new information. This virtual stiletto seems to be a pretext. Its pretense to empower Deformed Transparent allied to another misery of men, revealing that men can be the image of viruses. Or maybe, the viruses are in men image and likeness.  </a:t>
            </a:r>
          </a:p>
          <a:p>
            <a:pPr marL="0" marR="4445" indent="0" algn="just">
              <a:lnSpc>
                <a:spcPct val="100000"/>
              </a:lnSpc>
              <a:spcAft>
                <a:spcPts val="140"/>
              </a:spcAft>
              <a:buNone/>
            </a:pPr>
            <a:r>
              <a:rPr lang="pt-PT" sz="2000" dirty="0">
                <a:solidFill>
                  <a:srgbClr val="000000"/>
                </a:solidFill>
                <a:effectLst/>
                <a:latin typeface="Times New Roman" panose="02020603050405020304" pitchFamily="18" charset="0"/>
                <a:ea typeface="Times New Roman" panose="02020603050405020304" pitchFamily="18" charset="0"/>
              </a:rPr>
              <a:t>What needs to be changed is the mental image of the human beings about: themselves; other beings; their geographical issues; environmental crises and reevaluate sciences. Human beings must, also, think deeply about the substance of time. </a:t>
            </a:r>
          </a:p>
          <a:p>
            <a:pPr marL="0" marR="4445" indent="0" algn="just">
              <a:lnSpc>
                <a:spcPct val="100000"/>
              </a:lnSpc>
              <a:spcAft>
                <a:spcPts val="25"/>
              </a:spcAft>
              <a:buNone/>
            </a:pPr>
            <a:r>
              <a:rPr lang="pt-PT" sz="2000" dirty="0">
                <a:solidFill>
                  <a:srgbClr val="000000"/>
                </a:solidFill>
                <a:effectLst/>
                <a:latin typeface="Times New Roman" panose="02020603050405020304" pitchFamily="18" charset="0"/>
                <a:ea typeface="Times New Roman" panose="02020603050405020304" pitchFamily="18" charset="0"/>
              </a:rPr>
              <a:t>The giant Deformed Transparent’s eye sees sick beings on a numerical scale. It does not deal with social illnesses, but it fears a new mental image who can come out from human beings. Covid-19 is perhaps an image of the great human and planetary illness. We can draw on a sheet of paper lines and stains representing the structural foundations of our societies. If we pay attention to these representations, we can see that there is something similar with viruses, even, in their formal aspect. This is to say that representations are the images of our environment crises and a sign appealing danger for our planet.  Deformed Transparent is not so different from Chocalheiro.</a:t>
            </a:r>
          </a:p>
          <a:p>
            <a:r>
              <a:rPr lang="pt-PT" sz="2000" dirty="0">
                <a:solidFill>
                  <a:srgbClr val="000000"/>
                </a:solidFill>
                <a:effectLst/>
                <a:latin typeface="Times New Roman" panose="02020603050405020304" pitchFamily="18" charset="0"/>
                <a:ea typeface="Times New Roman" panose="02020603050405020304" pitchFamily="18" charset="0"/>
              </a:rPr>
              <a:t> </a:t>
            </a:r>
            <a:endParaRPr lang="pt-PT" sz="2000" dirty="0"/>
          </a:p>
        </p:txBody>
      </p:sp>
    </p:spTree>
    <p:extLst>
      <p:ext uri="{BB962C8B-B14F-4D97-AF65-F5344CB8AC3E}">
        <p14:creationId xmlns:p14="http://schemas.microsoft.com/office/powerpoint/2010/main" val="2644138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00C6D0-02F9-4F42-8397-94B0E5317E1E}"/>
              </a:ext>
            </a:extLst>
          </p:cNvPr>
          <p:cNvSpPr>
            <a:spLocks noGrp="1"/>
          </p:cNvSpPr>
          <p:nvPr>
            <p:ph type="title"/>
          </p:nvPr>
        </p:nvSpPr>
        <p:spPr/>
        <p:txBody>
          <a:bodyPr/>
          <a:lstStyle/>
          <a:p>
            <a:pPr algn="ctr"/>
            <a:r>
              <a:rPr lang="pt-PT" b="1" dirty="0">
                <a:latin typeface="Times New Roman" panose="02020603050405020304" pitchFamily="18" charset="0"/>
                <a:cs typeface="Times New Roman" panose="02020603050405020304" pitchFamily="18" charset="0"/>
              </a:rPr>
              <a:t>AUDIO</a:t>
            </a:r>
          </a:p>
        </p:txBody>
      </p:sp>
      <p:pic>
        <p:nvPicPr>
          <p:cNvPr id="4" name="3">
            <a:hlinkClick r:id="" action="ppaction://media"/>
            <a:extLst>
              <a:ext uri="{FF2B5EF4-FFF2-40B4-BE49-F238E27FC236}">
                <a16:creationId xmlns:a16="http://schemas.microsoft.com/office/drawing/2014/main" id="{9E4B4E21-458A-4427-95A7-47BDC7CC9C5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3695700"/>
            <a:ext cx="609600" cy="609600"/>
          </a:xfrm>
        </p:spPr>
      </p:pic>
    </p:spTree>
    <p:extLst>
      <p:ext uri="{BB962C8B-B14F-4D97-AF65-F5344CB8AC3E}">
        <p14:creationId xmlns:p14="http://schemas.microsoft.com/office/powerpoint/2010/main" val="18394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48B442-76DD-4423-96C9-47021DA726B4}"/>
              </a:ext>
            </a:extLst>
          </p:cNvPr>
          <p:cNvSpPr>
            <a:spLocks noGrp="1"/>
          </p:cNvSpPr>
          <p:nvPr>
            <p:ph type="ctrTitle"/>
          </p:nvPr>
        </p:nvSpPr>
        <p:spPr>
          <a:xfrm>
            <a:off x="1524000" y="1122363"/>
            <a:ext cx="9144000" cy="477837"/>
          </a:xfrm>
        </p:spPr>
        <p:txBody>
          <a:bodyPr>
            <a:normAutofit fontScale="90000"/>
          </a:bodyPr>
          <a:lstStyle/>
          <a:p>
            <a:r>
              <a:rPr lang="pt-PT" sz="1600" dirty="0">
                <a:latin typeface="Times New Roman" panose="02020603050405020304" pitchFamily="18" charset="0"/>
                <a:cs typeface="Times New Roman" panose="02020603050405020304" pitchFamily="18" charset="0"/>
              </a:rPr>
              <a:t>ALEXANDRA GOÇALVES</a:t>
            </a:r>
            <a:br>
              <a:rPr lang="pt-PT" sz="1600" dirty="0">
                <a:latin typeface="Times New Roman" panose="02020603050405020304" pitchFamily="18" charset="0"/>
                <a:cs typeface="Times New Roman" panose="02020603050405020304" pitchFamily="18" charset="0"/>
              </a:rPr>
            </a:br>
            <a:r>
              <a:rPr lang="pt-PT" sz="1600" dirty="0">
                <a:latin typeface="Times New Roman" panose="02020603050405020304" pitchFamily="18" charset="0"/>
                <a:cs typeface="Times New Roman" panose="02020603050405020304" pitchFamily="18" charset="0"/>
              </a:rPr>
              <a:t>(Almost of images presented were created by the author. Only, one of chocalheiro did not)</a:t>
            </a:r>
          </a:p>
        </p:txBody>
      </p:sp>
      <p:sp>
        <p:nvSpPr>
          <p:cNvPr id="3" name="Subtítulo 2">
            <a:extLst>
              <a:ext uri="{FF2B5EF4-FFF2-40B4-BE49-F238E27FC236}">
                <a16:creationId xmlns:a16="http://schemas.microsoft.com/office/drawing/2014/main" id="{8DC6D446-815F-46C2-8BBF-DFEF4A0F6292}"/>
              </a:ext>
            </a:extLst>
          </p:cNvPr>
          <p:cNvSpPr>
            <a:spLocks noGrp="1"/>
          </p:cNvSpPr>
          <p:nvPr>
            <p:ph type="subTitle" idx="1"/>
          </p:nvPr>
        </p:nvSpPr>
        <p:spPr>
          <a:xfrm>
            <a:off x="1524000" y="1799303"/>
            <a:ext cx="9144000" cy="5058697"/>
          </a:xfrm>
        </p:spPr>
        <p:txBody>
          <a:bodyPr/>
          <a:lstStyle/>
          <a:p>
            <a:r>
              <a:rPr lang="pt-PT" sz="2000" b="1" dirty="0">
                <a:latin typeface="Times New Roman" panose="02020603050405020304" pitchFamily="18" charset="0"/>
                <a:cs typeface="Times New Roman" panose="02020603050405020304" pitchFamily="18" charset="0"/>
              </a:rPr>
              <a:t>  CHOCALHEIRO            AND             DEFORMED TRANSPARENT</a:t>
            </a:r>
          </a:p>
          <a:p>
            <a:endParaRPr lang="pt-PT" dirty="0"/>
          </a:p>
          <a:p>
            <a:endParaRPr lang="pt-PT" dirty="0"/>
          </a:p>
        </p:txBody>
      </p:sp>
      <p:pic>
        <p:nvPicPr>
          <p:cNvPr id="9" name="Imagem 8">
            <a:extLst>
              <a:ext uri="{FF2B5EF4-FFF2-40B4-BE49-F238E27FC236}">
                <a16:creationId xmlns:a16="http://schemas.microsoft.com/office/drawing/2014/main" id="{EFC7AE3F-CD6A-4CD9-92CA-A8B373C9D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5548" y="2780402"/>
            <a:ext cx="3737535" cy="3204000"/>
          </a:xfrm>
          <a:prstGeom prst="rect">
            <a:avLst/>
          </a:prstGeom>
        </p:spPr>
      </p:pic>
      <p:pic>
        <p:nvPicPr>
          <p:cNvPr id="12" name="Picture 360">
            <a:extLst>
              <a:ext uri="{FF2B5EF4-FFF2-40B4-BE49-F238E27FC236}">
                <a16:creationId xmlns:a16="http://schemas.microsoft.com/office/drawing/2014/main" id="{CF677988-D082-4566-B55F-E225FC62003C}"/>
              </a:ext>
            </a:extLst>
          </p:cNvPr>
          <p:cNvPicPr/>
          <p:nvPr/>
        </p:nvPicPr>
        <p:blipFill>
          <a:blip r:embed="rId3"/>
          <a:stretch>
            <a:fillRect/>
          </a:stretch>
        </p:blipFill>
        <p:spPr>
          <a:xfrm>
            <a:off x="2038917" y="2787776"/>
            <a:ext cx="2429510" cy="3239135"/>
          </a:xfrm>
          <a:prstGeom prst="rect">
            <a:avLst/>
          </a:prstGeom>
        </p:spPr>
      </p:pic>
    </p:spTree>
    <p:extLst>
      <p:ext uri="{BB962C8B-B14F-4D97-AF65-F5344CB8AC3E}">
        <p14:creationId xmlns:p14="http://schemas.microsoft.com/office/powerpoint/2010/main" val="2517870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F7C3E3-E975-4112-B14F-02CE407DCA8F}"/>
              </a:ext>
            </a:extLst>
          </p:cNvPr>
          <p:cNvSpPr>
            <a:spLocks noGrp="1"/>
          </p:cNvSpPr>
          <p:nvPr>
            <p:ph type="title"/>
          </p:nvPr>
        </p:nvSpPr>
        <p:spPr>
          <a:xfrm>
            <a:off x="838200" y="365125"/>
            <a:ext cx="10515600" cy="5811838"/>
          </a:xfrm>
          <a:blipFill dpi="0" rotWithShape="1">
            <a:blip r:embed="rId2"/>
            <a:srcRect/>
            <a:tile tx="0" ty="0" sx="100000" sy="100000" flip="none" algn="tl"/>
          </a:blipFill>
          <a:effectLst/>
        </p:spPr>
        <p:txBody>
          <a:bodyPr>
            <a:normAutofit/>
          </a:bodyPr>
          <a:lstStyle/>
          <a:p>
            <a:b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first impulse leads us to say that, the behavior, even in its most formal aspects, of viruses and bacteria resemble the design of human societies. </a:t>
            </a:r>
            <a:b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second impulse leads us to consider that appearance of covid-19 that can ravage human groups and destroy them, will hardly change the essence of a mental image built by men over thousands of years, and surely, not only will the development of technologies change it.</a:t>
            </a:r>
            <a:r>
              <a:rPr lang="pt-PT" sz="20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b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third impulse, not putting aside the terrible condition of the pandemic, make us to feel like that while attention is focused too much on the covid-19, other terrible events are happening in the world.</a:t>
            </a:r>
            <a:br>
              <a:rPr lang="pt-PT" sz="1200" dirty="0">
                <a:solidFill>
                  <a:srgbClr val="000000"/>
                </a:solidFill>
                <a:effectLst/>
                <a:latin typeface="Times New Roman" panose="02020603050405020304" pitchFamily="18" charset="0"/>
                <a:ea typeface="Times New Roman" panose="02020603050405020304" pitchFamily="18" charset="0"/>
              </a:rPr>
            </a:br>
            <a:br>
              <a:rPr lang="pt-PT" sz="1200" dirty="0">
                <a:solidFill>
                  <a:srgbClr val="000000"/>
                </a:solidFill>
                <a:effectLst/>
                <a:latin typeface="Times New Roman" panose="02020603050405020304" pitchFamily="18" charset="0"/>
                <a:ea typeface="Times New Roman" panose="02020603050405020304" pitchFamily="18" charset="0"/>
              </a:rPr>
            </a:br>
            <a:br>
              <a:rPr lang="pt-PT" sz="1200" dirty="0">
                <a:solidFill>
                  <a:srgbClr val="000000"/>
                </a:solidFill>
                <a:effectLst/>
                <a:latin typeface="Times New Roman" panose="02020603050405020304" pitchFamily="18" charset="0"/>
                <a:ea typeface="Times New Roman" panose="02020603050405020304" pitchFamily="18" charset="0"/>
              </a:rPr>
            </a:br>
            <a:br>
              <a:rPr lang="pt-PT" sz="1200" dirty="0">
                <a:solidFill>
                  <a:srgbClr val="000000"/>
                </a:solidFill>
                <a:effectLst/>
                <a:latin typeface="Times New Roman" panose="02020603050405020304" pitchFamily="18" charset="0"/>
                <a:ea typeface="Times New Roman" panose="02020603050405020304" pitchFamily="18" charset="0"/>
              </a:rPr>
            </a:br>
            <a:r>
              <a:rPr lang="pt-PT" sz="1800" dirty="0">
                <a:solidFill>
                  <a:srgbClr val="000000"/>
                </a:solidFill>
                <a:effectLst/>
                <a:latin typeface="Times New Roman" panose="02020603050405020304" pitchFamily="18" charset="0"/>
                <a:ea typeface="Times New Roman" panose="02020603050405020304" pitchFamily="18" charset="0"/>
              </a:rPr>
              <a:t>A fourth impulse brings us to the feeling that, half of the human population must die to the other part may live, and Covid-19 is just another element joining the same game of life and death. </a:t>
            </a:r>
            <a:br>
              <a:rPr lang="pt-PT" sz="1800" dirty="0">
                <a:solidFill>
                  <a:srgbClr val="000000"/>
                </a:solidFill>
                <a:effectLst/>
                <a:latin typeface="Times New Roman" panose="02020603050405020304" pitchFamily="18" charset="0"/>
                <a:ea typeface="Times New Roman" panose="02020603050405020304" pitchFamily="18" charset="0"/>
              </a:rPr>
            </a:br>
            <a:br>
              <a:rPr lang="pt-PT" sz="1800" dirty="0">
                <a:solidFill>
                  <a:srgbClr val="000000"/>
                </a:solidFill>
                <a:effectLst/>
                <a:latin typeface="Times New Roman" panose="02020603050405020304" pitchFamily="18" charset="0"/>
                <a:ea typeface="Times New Roman" panose="02020603050405020304" pitchFamily="18" charset="0"/>
              </a:rPr>
            </a:br>
            <a:r>
              <a:rPr lang="pt-PT" sz="2000" dirty="0">
                <a:solidFill>
                  <a:srgbClr val="000000"/>
                </a:solidFill>
                <a:effectLst/>
                <a:latin typeface="Times New Roman" panose="02020603050405020304" pitchFamily="18" charset="0"/>
                <a:ea typeface="Times New Roman" panose="02020603050405020304" pitchFamily="18" charset="0"/>
              </a:rPr>
              <a:t>By giving the example of the Chocalheiro, (archaic portuguese figure, coming from the beginnings of time), and presenting the figure of Deformed Transparent, (who belongs to this present time), we try to realize and understand  the mental image which underlies these two figures. </a:t>
            </a:r>
            <a:br>
              <a:rPr lang="pt-PT" sz="2000" dirty="0">
                <a:solidFill>
                  <a:srgbClr val="000000"/>
                </a:solidFill>
                <a:effectLst/>
                <a:latin typeface="Times New Roman" panose="02020603050405020304" pitchFamily="18" charset="0"/>
                <a:ea typeface="Times New Roman" panose="02020603050405020304" pitchFamily="18" charset="0"/>
              </a:rPr>
            </a:br>
            <a:endParaRPr lang="pt-PT" sz="2000" dirty="0"/>
          </a:p>
        </p:txBody>
      </p:sp>
      <p:sp>
        <p:nvSpPr>
          <p:cNvPr id="3" name="Marcador de Posição de Conteúdo 2">
            <a:extLst>
              <a:ext uri="{FF2B5EF4-FFF2-40B4-BE49-F238E27FC236}">
                <a16:creationId xmlns:a16="http://schemas.microsoft.com/office/drawing/2014/main" id="{97E5FAD4-D0B4-4AAE-8CD4-4788DA8DE76A}"/>
              </a:ext>
            </a:extLst>
          </p:cNvPr>
          <p:cNvSpPr>
            <a:spLocks noGrp="1"/>
          </p:cNvSpPr>
          <p:nvPr>
            <p:ph idx="1"/>
          </p:nvPr>
        </p:nvSpPr>
        <p:spPr>
          <a:xfrm>
            <a:off x="2035276" y="365125"/>
            <a:ext cx="9318523" cy="623017"/>
          </a:xfrm>
        </p:spPr>
        <p:txBody>
          <a:bodyPr>
            <a:normAutofit/>
          </a:bodyPr>
          <a:lstStyle/>
          <a:p>
            <a:pPr marL="0" indent="0" algn="ctr">
              <a:buNone/>
            </a:pPr>
            <a:r>
              <a:rPr lang="pt-PT" sz="2000" b="1" dirty="0">
                <a:latin typeface="Times New Roman" panose="02020603050405020304" pitchFamily="18" charset="0"/>
                <a:cs typeface="Times New Roman" panose="02020603050405020304" pitchFamily="18" charset="0"/>
              </a:rPr>
              <a:t>CHOCALHEIRO AND DEFORMED TRANSPARENT</a:t>
            </a:r>
          </a:p>
        </p:txBody>
      </p:sp>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60A5C83B-A509-424C-BEDA-6EBBE57EC89D}"/>
                  </a:ext>
                </a:extLst>
              </p14:cNvPr>
              <p14:cNvContentPartPr/>
              <p14:nvPr/>
            </p14:nvContentPartPr>
            <p14:xfrm>
              <a:off x="943339" y="1076470"/>
              <a:ext cx="360" cy="360"/>
            </p14:xfrm>
          </p:contentPart>
        </mc:Choice>
        <mc:Fallback xmlns="">
          <p:pic>
            <p:nvPicPr>
              <p:cNvPr id="4" name="Tinta 3">
                <a:extLst>
                  <a:ext uri="{FF2B5EF4-FFF2-40B4-BE49-F238E27FC236}">
                    <a16:creationId xmlns:a16="http://schemas.microsoft.com/office/drawing/2014/main" id="{60A5C83B-A509-424C-BEDA-6EBBE57EC89D}"/>
                  </a:ext>
                </a:extLst>
              </p:cNvPr>
              <p:cNvPicPr/>
              <p:nvPr/>
            </p:nvPicPr>
            <p:blipFill>
              <a:blip r:embed="rId4"/>
              <a:stretch>
                <a:fillRect/>
              </a:stretch>
            </p:blipFill>
            <p:spPr>
              <a:xfrm>
                <a:off x="925339" y="1058470"/>
                <a:ext cx="36000" cy="36000"/>
              </a:xfrm>
              <a:prstGeom prst="rect">
                <a:avLst/>
              </a:prstGeom>
            </p:spPr>
          </p:pic>
        </mc:Fallback>
      </mc:AlternateContent>
    </p:spTree>
    <p:extLst>
      <p:ext uri="{BB962C8B-B14F-4D97-AF65-F5344CB8AC3E}">
        <p14:creationId xmlns:p14="http://schemas.microsoft.com/office/powerpoint/2010/main" val="3553956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09804-C105-4C49-A9BC-618F93FD232B}"/>
              </a:ext>
            </a:extLst>
          </p:cNvPr>
          <p:cNvSpPr>
            <a:spLocks noGrp="1"/>
          </p:cNvSpPr>
          <p:nvPr>
            <p:ph type="title"/>
          </p:nvPr>
        </p:nvSpPr>
        <p:spPr/>
        <p:txBody>
          <a:bodyPr/>
          <a:lstStyle/>
          <a:p>
            <a:pPr algn="ctr"/>
            <a:r>
              <a:rPr lang="pt-PT" b="1" dirty="0">
                <a:latin typeface="Times New Roman" panose="02020603050405020304" pitchFamily="18" charset="0"/>
                <a:cs typeface="Times New Roman" panose="02020603050405020304" pitchFamily="18" charset="0"/>
              </a:rPr>
              <a:t>AUDIO</a:t>
            </a:r>
          </a:p>
        </p:txBody>
      </p:sp>
      <p:pic>
        <p:nvPicPr>
          <p:cNvPr id="4" name="2">
            <a:hlinkClick r:id="" action="ppaction://media"/>
            <a:extLst>
              <a:ext uri="{FF2B5EF4-FFF2-40B4-BE49-F238E27FC236}">
                <a16:creationId xmlns:a16="http://schemas.microsoft.com/office/drawing/2014/main" id="{9010AEE9-9C2A-482A-B299-766D516FDCA2}"/>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3695700"/>
            <a:ext cx="609600" cy="609600"/>
          </a:xfrm>
        </p:spPr>
      </p:pic>
    </p:spTree>
    <p:extLst>
      <p:ext uri="{BB962C8B-B14F-4D97-AF65-F5344CB8AC3E}">
        <p14:creationId xmlns:p14="http://schemas.microsoft.com/office/powerpoint/2010/main" val="336329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A4CE8-EBB3-4C13-889A-8BF0BAA73148}"/>
              </a:ext>
            </a:extLst>
          </p:cNvPr>
          <p:cNvSpPr>
            <a:spLocks noGrp="1"/>
          </p:cNvSpPr>
          <p:nvPr>
            <p:ph type="title"/>
          </p:nvPr>
        </p:nvSpPr>
        <p:spPr>
          <a:xfrm>
            <a:off x="838200" y="365125"/>
            <a:ext cx="10515600" cy="785249"/>
          </a:xfrm>
        </p:spPr>
        <p:txBody>
          <a:bodyPr>
            <a:normAutofit/>
          </a:bodyPr>
          <a:lstStyle/>
          <a:p>
            <a:pPr algn="ctr"/>
            <a:r>
              <a:rPr lang="pt-PT" sz="2000" b="1" dirty="0">
                <a:latin typeface="Times New Roman" panose="02020603050405020304" pitchFamily="18" charset="0"/>
                <a:cs typeface="Times New Roman" panose="02020603050405020304" pitchFamily="18" charset="0"/>
              </a:rPr>
              <a:t>CHOCALHEIRO</a:t>
            </a:r>
          </a:p>
        </p:txBody>
      </p:sp>
      <p:sp>
        <p:nvSpPr>
          <p:cNvPr id="3" name="Marcador de Posição de Conteúdo 2">
            <a:extLst>
              <a:ext uri="{FF2B5EF4-FFF2-40B4-BE49-F238E27FC236}">
                <a16:creationId xmlns:a16="http://schemas.microsoft.com/office/drawing/2014/main" id="{57675C2C-E3A4-405E-922D-2BB028791CFA}"/>
              </a:ext>
            </a:extLst>
          </p:cNvPr>
          <p:cNvSpPr>
            <a:spLocks noGrp="1"/>
          </p:cNvSpPr>
          <p:nvPr>
            <p:ph idx="1"/>
          </p:nvPr>
        </p:nvSpPr>
        <p:spPr/>
        <p:txBody>
          <a:bodyPr>
            <a:normAutofit/>
          </a:bodyPr>
          <a:lstStyle/>
          <a:p>
            <a:pPr marL="0" indent="0">
              <a:buNone/>
            </a:pPr>
            <a:endParaRPr lang="pt-PT" sz="1800" dirty="0">
              <a:solidFill>
                <a:srgbClr val="000000"/>
              </a:solidFill>
              <a:effectLst/>
              <a:latin typeface="Times New Roman" panose="02020603050405020304" pitchFamily="18" charset="0"/>
              <a:ea typeface="Times New Roman" panose="02020603050405020304" pitchFamily="18" charset="0"/>
            </a:endParaRPr>
          </a:p>
          <a:p>
            <a:pPr marL="0" indent="0">
              <a:buNone/>
            </a:pPr>
            <a:endParaRPr lang="pt-PT" sz="1200" dirty="0"/>
          </a:p>
        </p:txBody>
      </p:sp>
      <p:sp>
        <p:nvSpPr>
          <p:cNvPr id="7" name="CaixaDeTexto 6">
            <a:extLst>
              <a:ext uri="{FF2B5EF4-FFF2-40B4-BE49-F238E27FC236}">
                <a16:creationId xmlns:a16="http://schemas.microsoft.com/office/drawing/2014/main" id="{FB20F171-29E2-4ED4-B0A3-AD7902F23281}"/>
              </a:ext>
            </a:extLst>
          </p:cNvPr>
          <p:cNvSpPr txBox="1"/>
          <p:nvPr/>
        </p:nvSpPr>
        <p:spPr>
          <a:xfrm>
            <a:off x="838200" y="2413338"/>
            <a:ext cx="11078497" cy="7017306"/>
          </a:xfrm>
          <a:prstGeom prst="rect">
            <a:avLst/>
          </a:prstGeom>
          <a:noFill/>
        </p:spPr>
        <p:txBody>
          <a:bodyPr wrap="square">
            <a:spAutoFit/>
          </a:bodyPr>
          <a:lstStyle/>
          <a:p>
            <a:r>
              <a:rPr lang="pt-PT" sz="1800" dirty="0">
                <a:solidFill>
                  <a:srgbClr val="000000"/>
                </a:solidFill>
                <a:effectLst/>
                <a:latin typeface="Times New Roman" panose="02020603050405020304" pitchFamily="18" charset="0"/>
                <a:ea typeface="Times New Roman" panose="02020603050405020304" pitchFamily="18" charset="0"/>
              </a:rPr>
              <a:t>Chocalheiro is an anthropomorphic figure, who holds two oranges stuck in the horns.</a:t>
            </a:r>
            <a:r>
              <a:rPr lang="pt-PT" sz="1600" dirty="0">
                <a:solidFill>
                  <a:srgbClr val="000000"/>
                </a:solidFill>
                <a:effectLst/>
                <a:latin typeface="Calibri" panose="020F0502020204030204" pitchFamily="34" charset="0"/>
                <a:ea typeface="Calibri" panose="020F0502020204030204" pitchFamily="34" charset="0"/>
              </a:rPr>
              <a:t> </a:t>
            </a:r>
            <a:r>
              <a:rPr lang="pt-PT" sz="1800" dirty="0">
                <a:solidFill>
                  <a:srgbClr val="000000"/>
                </a:solidFill>
                <a:effectLst/>
                <a:latin typeface="Times New Roman" panose="02020603050405020304" pitchFamily="18" charset="0"/>
                <a:ea typeface="Times New Roman" panose="02020603050405020304" pitchFamily="18" charset="0"/>
              </a:rPr>
              <a:t>He carries a blacksmith’s tongs in one hand, and he has a serpent hanging from his body.</a:t>
            </a:r>
            <a:r>
              <a:rPr lang="pt-PT" sz="1600" dirty="0">
                <a:solidFill>
                  <a:srgbClr val="000000"/>
                </a:solidFill>
                <a:effectLst/>
                <a:latin typeface="Tahoma" panose="020B0604030504040204" pitchFamily="34" charset="0"/>
                <a:ea typeface="Tahoma" panose="020B0604030504040204" pitchFamily="34" charset="0"/>
              </a:rPr>
              <a:t> </a:t>
            </a:r>
            <a:r>
              <a:rPr lang="pt-PT" sz="1800" dirty="0">
                <a:solidFill>
                  <a:srgbClr val="000000"/>
                </a:solidFill>
                <a:effectLst/>
                <a:latin typeface="Times New Roman" panose="02020603050405020304" pitchFamily="18" charset="0"/>
                <a:ea typeface="Times New Roman" panose="02020603050405020304" pitchFamily="18" charset="0"/>
              </a:rPr>
              <a:t>Chocalheiro only appears at the winter solstice, both men and animals fear him. This figure, which seems to have been brought by the Celts, belongs to the iconography of Trás-os-Montes.</a:t>
            </a:r>
          </a:p>
          <a:p>
            <a:r>
              <a:rPr lang="pt-PT" dirty="0">
                <a:solidFill>
                  <a:srgbClr val="000000"/>
                </a:solidFill>
                <a:latin typeface="Times New Roman" panose="02020603050405020304" pitchFamily="18" charset="0"/>
              </a:rPr>
              <a:t>                                        </a:t>
            </a:r>
            <a:r>
              <a:rPr lang="pt-PT" sz="1800" dirty="0">
                <a:solidFill>
                  <a:srgbClr val="000000"/>
                </a:solidFill>
                <a:effectLst/>
                <a:latin typeface="Times New Roman" panose="02020603050405020304" pitchFamily="18" charset="0"/>
                <a:ea typeface="Times New Roman" panose="02020603050405020304" pitchFamily="18" charset="0"/>
              </a:rPr>
              <a:t>Chocalheiro is a tauromanic figure dressed in rough linen dyed black. </a:t>
            </a:r>
          </a:p>
          <a:p>
            <a:r>
              <a:rPr lang="pt-PT" dirty="0">
                <a:solidFill>
                  <a:srgbClr val="000000"/>
                </a:solidFill>
                <a:latin typeface="Times New Roman" panose="02020603050405020304" pitchFamily="18" charset="0"/>
                <a:ea typeface="Times New Roman" panose="02020603050405020304" pitchFamily="18" charset="0"/>
              </a:rPr>
              <a:t>                                        </a:t>
            </a:r>
            <a:r>
              <a:rPr lang="pt-PT" sz="1800" dirty="0">
                <a:solidFill>
                  <a:srgbClr val="000000"/>
                </a:solidFill>
                <a:effectLst/>
                <a:latin typeface="Times New Roman" panose="02020603050405020304" pitchFamily="18" charset="0"/>
                <a:ea typeface="Times New Roman" panose="02020603050405020304" pitchFamily="18" charset="0"/>
              </a:rPr>
              <a:t>Resembling a demon, he wears a mask with large ox horns where two oranges are stuck. </a:t>
            </a:r>
          </a:p>
          <a:p>
            <a:r>
              <a:rPr lang="pt-PT" dirty="0">
                <a:solidFill>
                  <a:srgbClr val="000000"/>
                </a:solidFill>
                <a:latin typeface="Times New Roman" panose="02020603050405020304" pitchFamily="18" charset="0"/>
                <a:ea typeface="Times New Roman" panose="02020603050405020304" pitchFamily="18" charset="0"/>
              </a:rPr>
              <a:t>                                        </a:t>
            </a:r>
            <a:r>
              <a:rPr lang="pt-PT" sz="1800" dirty="0">
                <a:solidFill>
                  <a:srgbClr val="000000"/>
                </a:solidFill>
                <a:effectLst/>
                <a:latin typeface="Times New Roman" panose="02020603050405020304" pitchFamily="18" charset="0"/>
                <a:ea typeface="Times New Roman" panose="02020603050405020304" pitchFamily="18" charset="0"/>
              </a:rPr>
              <a:t>On his chin he has a goatee. An animal bladder is hanging around Chocalheiro’s neck.</a:t>
            </a:r>
          </a:p>
          <a:p>
            <a:r>
              <a:rPr lang="pt-PT" dirty="0">
                <a:solidFill>
                  <a:srgbClr val="000000"/>
                </a:solidFill>
                <a:latin typeface="Times New Roman" panose="02020603050405020304" pitchFamily="18" charset="0"/>
                <a:ea typeface="Times New Roman" panose="02020603050405020304" pitchFamily="18" charset="0"/>
              </a:rPr>
              <a:t>                                        </a:t>
            </a:r>
            <a:r>
              <a:rPr lang="pt-PT" sz="1800" dirty="0">
                <a:solidFill>
                  <a:srgbClr val="000000"/>
                </a:solidFill>
                <a:effectLst/>
                <a:latin typeface="Times New Roman" panose="02020603050405020304" pitchFamily="18" charset="0"/>
                <a:ea typeface="Times New Roman" panose="02020603050405020304" pitchFamily="18" charset="0"/>
              </a:rPr>
              <a:t>Chocalheiro has a skull painted, also, on his back. He is got a long tail.</a:t>
            </a:r>
          </a:p>
          <a:p>
            <a:r>
              <a:rPr lang="pt-PT" dirty="0">
                <a:solidFill>
                  <a:srgbClr val="000000"/>
                </a:solidFill>
                <a:latin typeface="Times New Roman" panose="02020603050405020304" pitchFamily="18" charset="0"/>
                <a:ea typeface="Times New Roman" panose="02020603050405020304" pitchFamily="18" charset="0"/>
              </a:rPr>
              <a:t>                                         </a:t>
            </a:r>
            <a:r>
              <a:rPr lang="pt-PT" sz="1800" dirty="0">
                <a:solidFill>
                  <a:srgbClr val="000000"/>
                </a:solidFill>
                <a:effectLst/>
                <a:latin typeface="Times New Roman" panose="02020603050405020304" pitchFamily="18" charset="0"/>
                <a:ea typeface="Times New Roman" panose="02020603050405020304" pitchFamily="18" charset="0"/>
              </a:rPr>
              <a:t>At the waist of trousers, he brings a snake made of fabric. He wears gloves. </a:t>
            </a:r>
          </a:p>
          <a:p>
            <a:r>
              <a:rPr lang="pt-PT" dirty="0">
                <a:solidFill>
                  <a:srgbClr val="000000"/>
                </a:solidFill>
                <a:latin typeface="Times New Roman" panose="02020603050405020304" pitchFamily="18" charset="0"/>
                <a:ea typeface="Times New Roman" panose="02020603050405020304" pitchFamily="18" charset="0"/>
              </a:rPr>
              <a:t>                                         </a:t>
            </a:r>
            <a:r>
              <a:rPr lang="pt-PT" sz="1800" dirty="0">
                <a:solidFill>
                  <a:srgbClr val="000000"/>
                </a:solidFill>
                <a:effectLst/>
                <a:latin typeface="Times New Roman" panose="02020603050405020304" pitchFamily="18" charset="0"/>
                <a:ea typeface="Times New Roman" panose="02020603050405020304" pitchFamily="18" charset="0"/>
              </a:rPr>
              <a:t>On one of his hand he has an iron tong, alike a blacksmith’s tong.   </a:t>
            </a:r>
          </a:p>
          <a:p>
            <a:endParaRPr lang="pt-PT" sz="1800" dirty="0">
              <a:solidFill>
                <a:srgbClr val="000000"/>
              </a:solidFill>
              <a:effectLst/>
              <a:latin typeface="Times New Roman" panose="02020603050405020304" pitchFamily="18" charset="0"/>
              <a:ea typeface="Times New Roman" panose="02020603050405020304" pitchFamily="18" charset="0"/>
            </a:endParaRPr>
          </a:p>
          <a:p>
            <a:r>
              <a:rPr lang="pt-PT" dirty="0">
                <a:solidFill>
                  <a:srgbClr val="000000"/>
                </a:solidFill>
                <a:latin typeface="Times New Roman" panose="02020603050405020304" pitchFamily="18" charset="0"/>
                <a:ea typeface="Times New Roman" panose="02020603050405020304" pitchFamily="18" charset="0"/>
              </a:rPr>
              <a:t>                                      </a:t>
            </a:r>
            <a:r>
              <a:rPr lang="pt-PT" sz="1800" dirty="0">
                <a:solidFill>
                  <a:srgbClr val="000000"/>
                </a:solidFill>
                <a:effectLst/>
                <a:latin typeface="Times New Roman" panose="02020603050405020304" pitchFamily="18" charset="0"/>
                <a:ea typeface="Times New Roman" panose="02020603050405020304" pitchFamily="18" charset="0"/>
              </a:rPr>
              <a:t>Chocalheiro is full of iconographically important elements, which can give remarkably</a:t>
            </a:r>
          </a:p>
          <a:p>
            <a:r>
              <a:rPr lang="pt-PT" dirty="0">
                <a:solidFill>
                  <a:srgbClr val="000000"/>
                </a:solidFill>
                <a:latin typeface="Times New Roman" panose="02020603050405020304" pitchFamily="18" charset="0"/>
                <a:ea typeface="Times New Roman" panose="02020603050405020304" pitchFamily="18" charset="0"/>
              </a:rPr>
              <a:t>                                       </a:t>
            </a:r>
            <a:r>
              <a:rPr lang="pt-PT" sz="1800" dirty="0">
                <a:solidFill>
                  <a:srgbClr val="000000"/>
                </a:solidFill>
                <a:effectLst/>
                <a:latin typeface="Times New Roman" panose="02020603050405020304" pitchFamily="18" charset="0"/>
                <a:ea typeface="Times New Roman" panose="02020603050405020304" pitchFamily="18" charset="0"/>
              </a:rPr>
              <a:t>interesting clues about the myths of these communities of Trás-os-Montes (Portugal). </a:t>
            </a:r>
          </a:p>
          <a:p>
            <a:r>
              <a:rPr lang="pt-PT" dirty="0">
                <a:solidFill>
                  <a:srgbClr val="000000"/>
                </a:solidFill>
                <a:latin typeface="Times New Roman" panose="02020603050405020304" pitchFamily="18" charset="0"/>
                <a:ea typeface="Times New Roman" panose="02020603050405020304" pitchFamily="18" charset="0"/>
              </a:rPr>
              <a:t>                                      </a:t>
            </a:r>
            <a:r>
              <a:rPr lang="pt-PT" sz="1800" dirty="0">
                <a:solidFill>
                  <a:srgbClr val="000000"/>
                </a:solidFill>
                <a:effectLst/>
                <a:latin typeface="Times New Roman" panose="02020603050405020304" pitchFamily="18" charset="0"/>
                <a:ea typeface="Times New Roman" panose="02020603050405020304" pitchFamily="18" charset="0"/>
              </a:rPr>
              <a:t> </a:t>
            </a:r>
          </a:p>
          <a:p>
            <a:r>
              <a:rPr lang="pt-PT" sz="1800" dirty="0">
                <a:solidFill>
                  <a:srgbClr val="000000"/>
                </a:solidFill>
                <a:effectLst/>
                <a:latin typeface="Times New Roman" panose="02020603050405020304" pitchFamily="18" charset="0"/>
                <a:ea typeface="Times New Roman" panose="02020603050405020304" pitchFamily="18" charset="0"/>
              </a:rPr>
              <a:t>  </a:t>
            </a:r>
          </a:p>
          <a:p>
            <a:r>
              <a:rPr lang="pt-PT" sz="1800" dirty="0">
                <a:solidFill>
                  <a:srgbClr val="000000"/>
                </a:solidFill>
                <a:effectLst/>
                <a:latin typeface="Times New Roman" panose="02020603050405020304" pitchFamily="18" charset="0"/>
                <a:ea typeface="Times New Roman" panose="02020603050405020304" pitchFamily="18" charset="0"/>
              </a:rPr>
              <a:t> </a:t>
            </a:r>
          </a:p>
          <a:p>
            <a:r>
              <a:rPr lang="pt-PT" dirty="0">
                <a:solidFill>
                  <a:srgbClr val="000000"/>
                </a:solidFill>
                <a:latin typeface="Times New Roman" panose="02020603050405020304" pitchFamily="18" charset="0"/>
                <a:ea typeface="Times New Roman" panose="02020603050405020304" pitchFamily="18" charset="0"/>
              </a:rPr>
              <a:t>                                        </a:t>
            </a:r>
            <a:endParaRPr lang="pt-PT" sz="1800" dirty="0">
              <a:solidFill>
                <a:srgbClr val="000000"/>
              </a:solidFill>
              <a:effectLst/>
              <a:latin typeface="Times New Roman" panose="02020603050405020304" pitchFamily="18" charset="0"/>
              <a:ea typeface="Times New Roman" panose="02020603050405020304" pitchFamily="18" charset="0"/>
            </a:endParaRPr>
          </a:p>
          <a:p>
            <a:r>
              <a:rPr lang="pt-PT" sz="1800" dirty="0">
                <a:solidFill>
                  <a:srgbClr val="000000"/>
                </a:solidFill>
                <a:effectLst/>
                <a:latin typeface="Times New Roman" panose="02020603050405020304" pitchFamily="18" charset="0"/>
                <a:ea typeface="Times New Roman" panose="02020603050405020304" pitchFamily="18" charset="0"/>
              </a:rPr>
              <a:t> </a:t>
            </a:r>
          </a:p>
          <a:p>
            <a:r>
              <a:rPr lang="pt-PT" sz="1800" dirty="0">
                <a:solidFill>
                  <a:srgbClr val="000000"/>
                </a:solidFill>
                <a:effectLst/>
                <a:latin typeface="Times New Roman" panose="02020603050405020304" pitchFamily="18" charset="0"/>
                <a:ea typeface="Times New Roman" panose="02020603050405020304" pitchFamily="18" charset="0"/>
              </a:rPr>
              <a:t>     </a:t>
            </a:r>
            <a:endParaRPr lang="pt-PT" dirty="0">
              <a:solidFill>
                <a:srgbClr val="000000"/>
              </a:solidFill>
              <a:latin typeface="Times New Roman" panose="02020603050405020304" pitchFamily="18" charset="0"/>
            </a:endParaRPr>
          </a:p>
          <a:p>
            <a:endParaRPr lang="pt-PT" dirty="0">
              <a:solidFill>
                <a:srgbClr val="000000"/>
              </a:solidFill>
              <a:latin typeface="Times New Roman" panose="02020603050405020304" pitchFamily="18" charset="0"/>
            </a:endParaRPr>
          </a:p>
          <a:p>
            <a:endParaRPr lang="pt-PT" dirty="0">
              <a:solidFill>
                <a:srgbClr val="000000"/>
              </a:solidFill>
              <a:latin typeface="Times New Roman" panose="02020603050405020304" pitchFamily="18" charset="0"/>
            </a:endParaRPr>
          </a:p>
          <a:p>
            <a:endParaRPr lang="pt-PT" dirty="0">
              <a:solidFill>
                <a:srgbClr val="000000"/>
              </a:solidFill>
              <a:latin typeface="Times New Roman" panose="02020603050405020304" pitchFamily="18" charset="0"/>
            </a:endParaRPr>
          </a:p>
          <a:p>
            <a:endParaRPr lang="pt-PT" dirty="0">
              <a:solidFill>
                <a:srgbClr val="000000"/>
              </a:solidFill>
              <a:latin typeface="Times New Roman" panose="02020603050405020304" pitchFamily="18" charset="0"/>
            </a:endParaRPr>
          </a:p>
          <a:p>
            <a:endParaRPr lang="pt-PT" dirty="0">
              <a:solidFill>
                <a:srgbClr val="000000"/>
              </a:solidFill>
              <a:latin typeface="Times New Roman" panose="02020603050405020304" pitchFamily="18" charset="0"/>
            </a:endParaRPr>
          </a:p>
          <a:p>
            <a:endParaRPr lang="pt-PT" dirty="0"/>
          </a:p>
        </p:txBody>
      </p:sp>
      <p:grpSp>
        <p:nvGrpSpPr>
          <p:cNvPr id="8" name="Group 22313">
            <a:extLst>
              <a:ext uri="{FF2B5EF4-FFF2-40B4-BE49-F238E27FC236}">
                <a16:creationId xmlns:a16="http://schemas.microsoft.com/office/drawing/2014/main" id="{692AB92F-07F4-4ACB-9553-1614CAB77F4D}"/>
              </a:ext>
            </a:extLst>
          </p:cNvPr>
          <p:cNvGrpSpPr/>
          <p:nvPr/>
        </p:nvGrpSpPr>
        <p:grpSpPr>
          <a:xfrm>
            <a:off x="983204" y="3577719"/>
            <a:ext cx="2040215" cy="2425699"/>
            <a:chOff x="0" y="0"/>
            <a:chExt cx="2172970" cy="2426208"/>
          </a:xfrm>
        </p:grpSpPr>
        <p:pic>
          <p:nvPicPr>
            <p:cNvPr id="9" name="Picture 362">
              <a:extLst>
                <a:ext uri="{FF2B5EF4-FFF2-40B4-BE49-F238E27FC236}">
                  <a16:creationId xmlns:a16="http://schemas.microsoft.com/office/drawing/2014/main" id="{83A1CA0B-E0C7-48D6-9166-D51F18ACC5C8}"/>
                </a:ext>
              </a:extLst>
            </p:cNvPr>
            <p:cNvPicPr/>
            <p:nvPr/>
          </p:nvPicPr>
          <p:blipFill>
            <a:blip r:embed="rId2"/>
            <a:stretch>
              <a:fillRect/>
            </a:stretch>
          </p:blipFill>
          <p:spPr>
            <a:xfrm>
              <a:off x="0" y="64770"/>
              <a:ext cx="1141095" cy="2361438"/>
            </a:xfrm>
            <a:prstGeom prst="rect">
              <a:avLst/>
            </a:prstGeom>
          </p:spPr>
        </p:pic>
        <p:pic>
          <p:nvPicPr>
            <p:cNvPr id="10" name="Picture 364">
              <a:extLst>
                <a:ext uri="{FF2B5EF4-FFF2-40B4-BE49-F238E27FC236}">
                  <a16:creationId xmlns:a16="http://schemas.microsoft.com/office/drawing/2014/main" id="{565EB07D-D38B-456B-A205-B9BA24ECD16B}"/>
                </a:ext>
              </a:extLst>
            </p:cNvPr>
            <p:cNvPicPr/>
            <p:nvPr/>
          </p:nvPicPr>
          <p:blipFill>
            <a:blip r:embed="rId3"/>
            <a:stretch>
              <a:fillRect/>
            </a:stretch>
          </p:blipFill>
          <p:spPr>
            <a:xfrm>
              <a:off x="1219200" y="0"/>
              <a:ext cx="953770" cy="2425827"/>
            </a:xfrm>
            <a:prstGeom prst="rect">
              <a:avLst/>
            </a:prstGeom>
          </p:spPr>
        </p:pic>
      </p:grpSp>
    </p:spTree>
    <p:extLst>
      <p:ext uri="{BB962C8B-B14F-4D97-AF65-F5344CB8AC3E}">
        <p14:creationId xmlns:p14="http://schemas.microsoft.com/office/powerpoint/2010/main" val="1896678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2289AB-7E33-4FC2-A66C-32735FCBF669}"/>
              </a:ext>
            </a:extLst>
          </p:cNvPr>
          <p:cNvSpPr>
            <a:spLocks noGrp="1"/>
          </p:cNvSpPr>
          <p:nvPr>
            <p:ph type="ctrTitle"/>
          </p:nvPr>
        </p:nvSpPr>
        <p:spPr>
          <a:xfrm>
            <a:off x="1524000" y="1122363"/>
            <a:ext cx="9144000" cy="477837"/>
          </a:xfrm>
        </p:spPr>
        <p:txBody>
          <a:bodyPr>
            <a:normAutofit/>
          </a:bodyPr>
          <a:lstStyle/>
          <a:p>
            <a:r>
              <a:rPr lang="pt-PT" sz="2000" b="1" dirty="0">
                <a:latin typeface="Times New Roman" panose="02020603050405020304" pitchFamily="18" charset="0"/>
                <a:cs typeface="Times New Roman" panose="02020603050405020304" pitchFamily="18" charset="0"/>
              </a:rPr>
              <a:t>CHOCALHEIRO</a:t>
            </a:r>
            <a:endParaRPr lang="pt-PT" sz="2000" dirty="0"/>
          </a:p>
        </p:txBody>
      </p:sp>
      <p:sp>
        <p:nvSpPr>
          <p:cNvPr id="3" name="Subtítulo 2">
            <a:extLst>
              <a:ext uri="{FF2B5EF4-FFF2-40B4-BE49-F238E27FC236}">
                <a16:creationId xmlns:a16="http://schemas.microsoft.com/office/drawing/2014/main" id="{5DBFCF2A-744F-4B2D-8DC4-5FFFF4406C2B}"/>
              </a:ext>
            </a:extLst>
          </p:cNvPr>
          <p:cNvSpPr>
            <a:spLocks noGrp="1"/>
          </p:cNvSpPr>
          <p:nvPr>
            <p:ph type="subTitle" idx="1"/>
          </p:nvPr>
        </p:nvSpPr>
        <p:spPr>
          <a:xfrm>
            <a:off x="309716" y="1637071"/>
            <a:ext cx="11415252" cy="4970206"/>
          </a:xfrm>
        </p:spPr>
        <p:txBody>
          <a:bodyPr>
            <a:normAutofit/>
          </a:bodyPr>
          <a:lstStyle/>
          <a:p>
            <a:pPr algn="l"/>
            <a:r>
              <a:rPr lang="pt-PT" sz="2000" dirty="0">
                <a:latin typeface="Times New Roman" panose="02020603050405020304" pitchFamily="18" charset="0"/>
                <a:cs typeface="Times New Roman" panose="02020603050405020304" pitchFamily="18" charset="0"/>
              </a:rPr>
              <a:t>The Orange </a:t>
            </a:r>
            <a:r>
              <a:rPr lang="pt-PT" dirty="0"/>
              <a:t>------- </a:t>
            </a:r>
            <a:r>
              <a:rPr lang="pt-PT" sz="1800" dirty="0">
                <a:latin typeface="Times New Roman" panose="02020603050405020304" pitchFamily="18" charset="0"/>
                <a:cs typeface="Times New Roman" panose="02020603050405020304" pitchFamily="18" charset="0"/>
              </a:rPr>
              <a:t>Symbolize the </a:t>
            </a:r>
            <a:r>
              <a:rPr lang="pt-P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winter solstice festivities. </a:t>
            </a:r>
            <a:r>
              <a:rPr lang="pt-PT" sz="1800" dirty="0">
                <a:solidFill>
                  <a:srgbClr val="000000"/>
                </a:solidFill>
                <a:effectLst/>
                <a:latin typeface="Times New Roman" panose="02020603050405020304" pitchFamily="18" charset="0"/>
                <a:ea typeface="Times New Roman" panose="02020603050405020304" pitchFamily="18" charset="0"/>
              </a:rPr>
              <a:t>The orange is, for the lusitan shaman, the spokesperson of all nature, as it was for the Greeks Dionisio. In these winter solstice festivities great importance is given to the symbol of the orange who represents a subjective dimension of life.  </a:t>
            </a:r>
          </a:p>
          <a:p>
            <a:pPr algn="l"/>
            <a:endParaRPr lang="pt-PT" dirty="0">
              <a:latin typeface="Times New Roman" panose="02020603050405020304" pitchFamily="18" charset="0"/>
              <a:cs typeface="Times New Roman" panose="02020603050405020304" pitchFamily="18" charset="0"/>
            </a:endParaRPr>
          </a:p>
          <a:p>
            <a:pPr algn="l"/>
            <a:r>
              <a:rPr lang="pt-PT" sz="2000" dirty="0">
                <a:latin typeface="Times New Roman" panose="02020603050405020304" pitchFamily="18" charset="0"/>
                <a:cs typeface="Times New Roman" panose="02020603050405020304" pitchFamily="18" charset="0"/>
              </a:rPr>
              <a:t>The Myth of the Serpent </a:t>
            </a:r>
            <a:r>
              <a:rPr lang="pt-PT" b="1" dirty="0">
                <a:latin typeface="Times New Roman" panose="02020603050405020304" pitchFamily="18" charset="0"/>
                <a:cs typeface="Times New Roman" panose="02020603050405020304" pitchFamily="18" charset="0"/>
              </a:rPr>
              <a:t>-------- </a:t>
            </a:r>
            <a:r>
              <a:rPr lang="pt-PT" sz="1800" dirty="0">
                <a:solidFill>
                  <a:srgbClr val="000000"/>
                </a:solidFill>
                <a:effectLst/>
                <a:latin typeface="Times New Roman" panose="02020603050405020304" pitchFamily="18" charset="0"/>
                <a:ea typeface="Times New Roman" panose="02020603050405020304" pitchFamily="18" charset="0"/>
              </a:rPr>
              <a:t>The serpent, represented both in the mask and around the Chocalheiro’s waist, is related to the ophidian myth which dates from portuguese Prehistory. Is a symbol of fertility, wisdom, regeneration, and immortality. Its power represents all the greatness of the mother-earth.</a:t>
            </a:r>
            <a:endParaRPr lang="pt-PT" b="1" dirty="0">
              <a:latin typeface="Times New Roman" panose="02020603050405020304" pitchFamily="18" charset="0"/>
              <a:cs typeface="Times New Roman" panose="02020603050405020304" pitchFamily="18" charset="0"/>
            </a:endParaRPr>
          </a:p>
          <a:p>
            <a:pPr algn="l"/>
            <a:endParaRPr lang="pt-PT" dirty="0">
              <a:latin typeface="Times New Roman" panose="02020603050405020304" pitchFamily="18" charset="0"/>
              <a:cs typeface="Times New Roman" panose="02020603050405020304" pitchFamily="18" charset="0"/>
            </a:endParaRPr>
          </a:p>
          <a:p>
            <a:pPr algn="l"/>
            <a:r>
              <a:rPr lang="pt-PT" sz="2000" dirty="0">
                <a:latin typeface="Times New Roman" panose="02020603050405020304" pitchFamily="18" charset="0"/>
                <a:cs typeface="Times New Roman" panose="02020603050405020304" pitchFamily="18" charset="0"/>
              </a:rPr>
              <a:t>The Ox </a:t>
            </a:r>
            <a:r>
              <a:rPr lang="pt-PT" b="1" dirty="0">
                <a:latin typeface="Times New Roman" panose="02020603050405020304" pitchFamily="18" charset="0"/>
                <a:cs typeface="Times New Roman" panose="02020603050405020304" pitchFamily="18" charset="0"/>
              </a:rPr>
              <a:t>---------</a:t>
            </a:r>
            <a:r>
              <a:rPr lang="pt-PT" sz="1800" b="1" dirty="0">
                <a:solidFill>
                  <a:srgbClr val="000000"/>
                </a:solidFill>
                <a:latin typeface="Times New Roman" panose="02020603050405020304" pitchFamily="18" charset="0"/>
                <a:cs typeface="Times New Roman" panose="02020603050405020304" pitchFamily="18" charset="0"/>
              </a:rPr>
              <a:t> </a:t>
            </a:r>
            <a:r>
              <a:rPr lang="pt-PT" sz="1800" dirty="0">
                <a:solidFill>
                  <a:srgbClr val="000000"/>
                </a:solidFill>
                <a:latin typeface="Times New Roman" panose="02020603050405020304" pitchFamily="18" charset="0"/>
                <a:cs typeface="Times New Roman" panose="02020603050405020304" pitchFamily="18" charset="0"/>
              </a:rPr>
              <a:t>Represents the</a:t>
            </a:r>
            <a:r>
              <a:rPr lang="pt-PT" sz="1800" dirty="0">
                <a:solidFill>
                  <a:srgbClr val="000000"/>
                </a:solidFill>
                <a:effectLst/>
                <a:latin typeface="Times New Roman" panose="02020603050405020304" pitchFamily="18" charset="0"/>
                <a:ea typeface="Times New Roman" panose="02020603050405020304" pitchFamily="18" charset="0"/>
              </a:rPr>
              <a:t> taurine force is a power of life, a vertical power, perhaps, identical to shaman’s horse guiding the souls of the dead through upon the sky. Chocalheiro, with his horns raised, transmits the solar force able of destruction. </a:t>
            </a:r>
          </a:p>
          <a:p>
            <a:pPr algn="l"/>
            <a:endParaRPr lang="pt-PT" dirty="0">
              <a:latin typeface="Times New Roman" panose="02020603050405020304" pitchFamily="18" charset="0"/>
              <a:cs typeface="Times New Roman" panose="02020603050405020304" pitchFamily="18" charset="0"/>
            </a:endParaRPr>
          </a:p>
          <a:p>
            <a:pPr algn="l"/>
            <a:r>
              <a:rPr lang="pt-PT" sz="2000" dirty="0">
                <a:latin typeface="Times New Roman" panose="02020603050405020304" pitchFamily="18" charset="0"/>
                <a:cs typeface="Times New Roman" panose="02020603050405020304" pitchFamily="18" charset="0"/>
              </a:rPr>
              <a:t>The Tong </a:t>
            </a:r>
            <a:r>
              <a:rPr lang="pt-PT" dirty="0"/>
              <a:t>--------- </a:t>
            </a:r>
            <a:r>
              <a:rPr lang="pt-PT" sz="1800" dirty="0">
                <a:solidFill>
                  <a:srgbClr val="000000"/>
                </a:solidFill>
                <a:effectLst/>
                <a:latin typeface="Times New Roman" panose="02020603050405020304" pitchFamily="18" charset="0"/>
                <a:ea typeface="Times New Roman" panose="02020603050405020304" pitchFamily="18" charset="0"/>
              </a:rPr>
              <a:t>The tong can be compared to the neolithic crozier with its unquestionable symbol of power, perhaps of tribal chief, or perhaps linked to the sorcerer’s cult which later may have established in the peninsular shamanic cult.</a:t>
            </a:r>
            <a:endParaRPr lang="pt-PT" dirty="0"/>
          </a:p>
          <a:p>
            <a:pPr algn="l"/>
            <a:endParaRPr lang="pt-PT" dirty="0"/>
          </a:p>
          <a:p>
            <a:endParaRPr lang="pt-PT" dirty="0"/>
          </a:p>
        </p:txBody>
      </p:sp>
    </p:spTree>
    <p:extLst>
      <p:ext uri="{BB962C8B-B14F-4D97-AF65-F5344CB8AC3E}">
        <p14:creationId xmlns:p14="http://schemas.microsoft.com/office/powerpoint/2010/main" val="988747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A94F2-78E7-4F58-AEA7-FD0AC1F77166}"/>
              </a:ext>
            </a:extLst>
          </p:cNvPr>
          <p:cNvSpPr>
            <a:spLocks noGrp="1"/>
          </p:cNvSpPr>
          <p:nvPr>
            <p:ph type="title"/>
          </p:nvPr>
        </p:nvSpPr>
        <p:spPr/>
        <p:txBody>
          <a:bodyPr>
            <a:normAutofit/>
          </a:bodyPr>
          <a:lstStyle/>
          <a:p>
            <a:pPr algn="ctr"/>
            <a:r>
              <a:rPr lang="pt-PT" sz="2000" b="1" dirty="0">
                <a:latin typeface="Times New Roman" panose="02020603050405020304" pitchFamily="18" charset="0"/>
                <a:cs typeface="Times New Roman" panose="02020603050405020304" pitchFamily="18" charset="0"/>
              </a:rPr>
              <a:t>WHILE…</a:t>
            </a:r>
          </a:p>
        </p:txBody>
      </p:sp>
      <p:sp>
        <p:nvSpPr>
          <p:cNvPr id="3" name="Marcador de Posição de Conteúdo 2">
            <a:extLst>
              <a:ext uri="{FF2B5EF4-FFF2-40B4-BE49-F238E27FC236}">
                <a16:creationId xmlns:a16="http://schemas.microsoft.com/office/drawing/2014/main" id="{0B0D6BAA-B12F-4336-BFC8-2EDBCFB34306}"/>
              </a:ext>
            </a:extLst>
          </p:cNvPr>
          <p:cNvSpPr>
            <a:spLocks noGrp="1"/>
          </p:cNvSpPr>
          <p:nvPr>
            <p:ph idx="1"/>
          </p:nvPr>
        </p:nvSpPr>
        <p:spPr/>
        <p:txBody>
          <a:bodyPr>
            <a:normAutofit/>
          </a:bodyPr>
          <a:lstStyle/>
          <a:p>
            <a:pPr marL="6350" marR="99060" indent="0" algn="just">
              <a:lnSpc>
                <a:spcPct val="110000"/>
              </a:lnSpc>
              <a:spcAft>
                <a:spcPts val="25"/>
              </a:spcAft>
              <a:buNone/>
            </a:pP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Chocalheiro has a tong in his hand, Deformed Transparent has a virtual stiletto. Deformed Transparent has at his service a virtual stiletto. This virtual stiletto enables him to have another image of time substance. His virtual stiletto, further, refines the informational databases, as well as makes his dress into a truly iconotemporably important work of blades. This virtual stiletto can project those blades, turning them during human movement, escaping from the human minds, or becoming part of them.</a:t>
            </a:r>
            <a:r>
              <a:rPr lang="pt-PT"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99695" indent="0" algn="just">
              <a:lnSpc>
                <a:spcPct val="110000"/>
              </a:lnSpc>
              <a:spcAft>
                <a:spcPts val="25"/>
              </a:spcAft>
              <a:buNone/>
            </a:pP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speak about Deformed Transparent is also to point out the need of human resistance to him.  At  the same time, is to point out to something new, derived from the covid-19, that can teach us all something more beneficial to the beings of the planet, or not. </a:t>
            </a:r>
          </a:p>
          <a:p>
            <a:pPr marL="0" indent="0">
              <a:buNone/>
            </a:pPr>
            <a:endParaRPr lang="pt-PT" dirty="0"/>
          </a:p>
        </p:txBody>
      </p:sp>
    </p:spTree>
    <p:extLst>
      <p:ext uri="{BB962C8B-B14F-4D97-AF65-F5344CB8AC3E}">
        <p14:creationId xmlns:p14="http://schemas.microsoft.com/office/powerpoint/2010/main" val="1925332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6E810-2D9E-4E9E-B2D6-3D5FE7832A0F}"/>
              </a:ext>
            </a:extLst>
          </p:cNvPr>
          <p:cNvSpPr>
            <a:spLocks noGrp="1"/>
          </p:cNvSpPr>
          <p:nvPr>
            <p:ph type="title"/>
          </p:nvPr>
        </p:nvSpPr>
        <p:spPr>
          <a:xfrm>
            <a:off x="838200" y="365125"/>
            <a:ext cx="10515600" cy="5578475"/>
          </a:xfrm>
        </p:spPr>
        <p:txBody>
          <a:bodyPr>
            <a:normAutofit/>
          </a:bodyPr>
          <a:lstStyle/>
          <a:p>
            <a:pPr algn="ctr"/>
            <a:r>
              <a:rPr lang="pt-PT" sz="2000" dirty="0">
                <a:latin typeface="Times New Roman" panose="02020603050405020304" pitchFamily="18" charset="0"/>
                <a:cs typeface="Times New Roman" panose="02020603050405020304" pitchFamily="18" charset="0"/>
              </a:rPr>
              <a:t> </a:t>
            </a:r>
            <a:endParaRPr lang="pt-PT" sz="2000" b="1" dirty="0">
              <a:latin typeface="Times New Roman" panose="02020603050405020304" pitchFamily="18" charset="0"/>
              <a:cs typeface="Times New Roman" panose="02020603050405020304" pitchFamily="18" charset="0"/>
            </a:endParaRPr>
          </a:p>
        </p:txBody>
      </p:sp>
      <p:sp>
        <p:nvSpPr>
          <p:cNvPr id="3" name="Marcador de Posição de Conteúdo 2">
            <a:extLst>
              <a:ext uri="{FF2B5EF4-FFF2-40B4-BE49-F238E27FC236}">
                <a16:creationId xmlns:a16="http://schemas.microsoft.com/office/drawing/2014/main" id="{38725039-FF7B-458B-858B-7E7FA0F7D386}"/>
              </a:ext>
            </a:extLst>
          </p:cNvPr>
          <p:cNvSpPr>
            <a:spLocks noGrp="1"/>
          </p:cNvSpPr>
          <p:nvPr>
            <p:ph idx="1"/>
          </p:nvPr>
        </p:nvSpPr>
        <p:spPr>
          <a:xfrm>
            <a:off x="838200" y="365125"/>
            <a:ext cx="10515600" cy="5811838"/>
          </a:xfrm>
        </p:spPr>
        <p:txBody>
          <a:bodyPr>
            <a:normAutofit/>
          </a:bodyPr>
          <a:lstStyle/>
          <a:p>
            <a:pPr marL="0" indent="0" algn="ctr">
              <a:buNone/>
            </a:pPr>
            <a:r>
              <a:rPr lang="pt-PT" sz="2000" b="1" dirty="0">
                <a:latin typeface="Times New Roman" panose="02020603050405020304" pitchFamily="18" charset="0"/>
                <a:cs typeface="Times New Roman" panose="02020603050405020304" pitchFamily="18" charset="0"/>
              </a:rPr>
              <a:t>DEFORMED TRANSPARENT</a:t>
            </a:r>
          </a:p>
          <a:p>
            <a:pPr marL="0" indent="0">
              <a:buNone/>
            </a:pPr>
            <a:endParaRPr lang="pt-PT" sz="2000" dirty="0">
              <a:latin typeface="Times New Roman" panose="02020603050405020304" pitchFamily="18" charset="0"/>
              <a:cs typeface="Times New Roman" panose="02020603050405020304" pitchFamily="18" charset="0"/>
            </a:endParaRPr>
          </a:p>
          <a:p>
            <a:pPr marL="0" marR="97790" indent="0" algn="just">
              <a:lnSpc>
                <a:spcPct val="100000"/>
              </a:lnSpc>
              <a:spcAft>
                <a:spcPts val="25"/>
              </a:spcAft>
              <a:buNone/>
            </a:pP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Deformed Transparent has a giant eye that can be both spherical and can be divided into parts, without ceasing to be one and, also, each part can generate another eye.</a:t>
            </a:r>
            <a:r>
              <a:rPr lang="pt-PT"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 numerical science inventors who design this eye, which collects data about species’ characteristics; about the individuals and everything in their surroundings to colonize and enslave. It is an eye that is reborn from the same mental image that human beings have been bringing for thousands and thousands of years. It is a teleported eye. Plenty of appetite he transfers it to the algorithm, to the digital to finally return the voracity of men. The Deformed Transparent is dressed, with a fabric of movable folds. Each fold of its dress is a blade. All blades perform and compare readings of patterns with as much up-to-date information as possible, collecting more and more human and non-human data. The blades need the giant eye, without this, they lose time and data.</a:t>
            </a:r>
            <a:r>
              <a:rPr lang="pt-PT"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pt-P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buNone/>
            </a:pPr>
            <a:endParaRPr lang="pt-PT" sz="2000" dirty="0">
              <a:latin typeface="Times New Roman" panose="02020603050405020304" pitchFamily="18" charset="0"/>
              <a:cs typeface="Times New Roman" panose="02020603050405020304" pitchFamily="18" charset="0"/>
            </a:endParaRPr>
          </a:p>
        </p:txBody>
      </p:sp>
      <p:pic>
        <p:nvPicPr>
          <p:cNvPr id="9" name="Imagem 8">
            <a:extLst>
              <a:ext uri="{FF2B5EF4-FFF2-40B4-BE49-F238E27FC236}">
                <a16:creationId xmlns:a16="http://schemas.microsoft.com/office/drawing/2014/main" id="{C18E9BCD-FA4F-4C76-A412-782FAC58C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000" y="4340963"/>
            <a:ext cx="2448000" cy="1836000"/>
          </a:xfrm>
          <a:prstGeom prst="rect">
            <a:avLst/>
          </a:prstGeom>
        </p:spPr>
      </p:pic>
    </p:spTree>
    <p:extLst>
      <p:ext uri="{BB962C8B-B14F-4D97-AF65-F5344CB8AC3E}">
        <p14:creationId xmlns:p14="http://schemas.microsoft.com/office/powerpoint/2010/main" val="3867680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F23CF2-F484-461E-8763-16EDFE88D637}"/>
              </a:ext>
            </a:extLst>
          </p:cNvPr>
          <p:cNvSpPr>
            <a:spLocks noGrp="1"/>
          </p:cNvSpPr>
          <p:nvPr>
            <p:ph type="title"/>
          </p:nvPr>
        </p:nvSpPr>
        <p:spPr/>
        <p:txBody>
          <a:bodyPr>
            <a:normAutofit/>
          </a:bodyPr>
          <a:lstStyle/>
          <a:p>
            <a:pPr algn="ctr"/>
            <a:r>
              <a:rPr lang="pt-PT" sz="2000" b="1" dirty="0">
                <a:latin typeface="Times New Roman" panose="02020603050405020304" pitchFamily="18" charset="0"/>
                <a:cs typeface="Times New Roman" panose="02020603050405020304" pitchFamily="18" charset="0"/>
              </a:rPr>
              <a:t>DEFORMED TRANSPARENT:</a:t>
            </a:r>
            <a:br>
              <a:rPr lang="pt-PT" sz="2000" b="1" dirty="0">
                <a:latin typeface="Times New Roman" panose="02020603050405020304" pitchFamily="18" charset="0"/>
                <a:cs typeface="Times New Roman" panose="02020603050405020304" pitchFamily="18" charset="0"/>
              </a:rPr>
            </a:br>
            <a:r>
              <a:rPr lang="pt-PT" sz="2000" b="1" dirty="0">
                <a:latin typeface="Times New Roman" panose="02020603050405020304" pitchFamily="18" charset="0"/>
                <a:cs typeface="Times New Roman" panose="02020603050405020304" pitchFamily="18" charset="0"/>
              </a:rPr>
              <a:t>GIANT DEFORMDE TRANSPARENT’S EYE</a:t>
            </a:r>
          </a:p>
        </p:txBody>
      </p:sp>
      <p:pic>
        <p:nvPicPr>
          <p:cNvPr id="4" name="Picture 1217">
            <a:extLst>
              <a:ext uri="{FF2B5EF4-FFF2-40B4-BE49-F238E27FC236}">
                <a16:creationId xmlns:a16="http://schemas.microsoft.com/office/drawing/2014/main" id="{E65DFBC0-5EDB-4F41-8738-9C7E5D9149ED}"/>
              </a:ext>
            </a:extLst>
          </p:cNvPr>
          <p:cNvPicPr>
            <a:picLocks noGrp="1"/>
          </p:cNvPicPr>
          <p:nvPr>
            <p:ph idx="1"/>
          </p:nvPr>
        </p:nvPicPr>
        <p:blipFill>
          <a:blip r:embed="rId2"/>
          <a:stretch>
            <a:fillRect/>
          </a:stretch>
        </p:blipFill>
        <p:spPr>
          <a:xfrm>
            <a:off x="4746000" y="2217280"/>
            <a:ext cx="2700000" cy="3636000"/>
          </a:xfrm>
          <a:prstGeom prst="rect">
            <a:avLst/>
          </a:prstGeom>
        </p:spPr>
      </p:pic>
    </p:spTree>
    <p:extLst>
      <p:ext uri="{BB962C8B-B14F-4D97-AF65-F5344CB8AC3E}">
        <p14:creationId xmlns:p14="http://schemas.microsoft.com/office/powerpoint/2010/main" val="3197714870"/>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268</TotalTime>
  <Words>2379</Words>
  <Application>Microsoft Office PowerPoint</Application>
  <PresentationFormat>Ecrã Panorâmico</PresentationFormat>
  <Paragraphs>107</Paragraphs>
  <Slides>19</Slides>
  <Notes>0</Notes>
  <HiddenSlides>0</HiddenSlides>
  <MMClips>3</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19</vt:i4>
      </vt:variant>
    </vt:vector>
  </HeadingPairs>
  <TitlesOfParts>
    <vt:vector size="25" baseType="lpstr">
      <vt:lpstr>Arial</vt:lpstr>
      <vt:lpstr>Calibri</vt:lpstr>
      <vt:lpstr>Calibri Light</vt:lpstr>
      <vt:lpstr>Tahoma</vt:lpstr>
      <vt:lpstr>Times New Roman</vt:lpstr>
      <vt:lpstr>Tema do Office</vt:lpstr>
      <vt:lpstr> AUDIO</vt:lpstr>
      <vt:lpstr>ALEXANDRA GOÇALVES (Almost of images presented were created by the author. Only, one of chocalheiro did not)</vt:lpstr>
      <vt:lpstr>  The first impulse leads us to say that, the behavior, even in its most formal aspects, of viruses and bacteria resemble the design of human societies.   The second impulse leads us to consider that appearance of covid-19 that can ravage human groups and destroy them, will hardly change the essence of a mental image built by men over thousands of years, and surely, not only will the development of technologies change it.     The third impulse, not putting aside the terrible condition of the pandemic, make us to feel like that while attention is focused too much on the covid-19, other terrible events are happening in the world.    A fourth impulse brings us to the feeling that, half of the human population must die to the other part may live, and Covid-19 is just another element joining the same game of life and death.   By giving the example of the Chocalheiro, (archaic portuguese figure, coming from the beginnings of time), and presenting the figure of Deformed Transparent, (who belongs to this present time), we try to realize and understand  the mental image which underlies these two figures.  </vt:lpstr>
      <vt:lpstr>AUDIO</vt:lpstr>
      <vt:lpstr>CHOCALHEIRO</vt:lpstr>
      <vt:lpstr>CHOCALHEIRO</vt:lpstr>
      <vt:lpstr>WHILE…</vt:lpstr>
      <vt:lpstr> </vt:lpstr>
      <vt:lpstr>DEFORMED TRANSPARENT: GIANT DEFORMDE TRANSPARENT’S EYE</vt:lpstr>
      <vt:lpstr>DEFORMED TRANSPARENT GIANT DEFORMED TRANSPARENT’S EYE         </vt:lpstr>
      <vt:lpstr>DEFORMED TRANSPARENT GIANT DEFORMED TRANSPARENT’S EYE</vt:lpstr>
      <vt:lpstr>DEFORMED TRANSPARENT THE GARMENTS OF THE DEFORMED TRANSPARENT: BLADES</vt:lpstr>
      <vt:lpstr>DEFORMED TRANSPARENT THE GARMENTS OF THE DEFORMED TRANSPARENT: BLADES</vt:lpstr>
      <vt:lpstr> DEFORMED TRANSPARENT:  VIRTUAL STILETTO</vt:lpstr>
      <vt:lpstr>DEFORMED TRANSPARENT: VIRTUAL STILETTO</vt:lpstr>
      <vt:lpstr>DEFORMED TRANSPARENT: VIRTUAL STILETTO</vt:lpstr>
      <vt:lpstr>SOME WORDS MORE</vt:lpstr>
      <vt:lpstr>SOME OTHER WORDS MORE</vt:lpstr>
      <vt:lpstr>AUDIO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ALEXANDRA GOÇALVES</dc:title>
  <dc:creator>Utilizador do Windows</dc:creator>
  <cp:lastModifiedBy>Utilizador do Windows</cp:lastModifiedBy>
  <cp:revision>49</cp:revision>
  <dcterms:created xsi:type="dcterms:W3CDTF">2020-07-18T13:01:46Z</dcterms:created>
  <dcterms:modified xsi:type="dcterms:W3CDTF">2020-07-19T18:04:57Z</dcterms:modified>
</cp:coreProperties>
</file>